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24"/>
  </p:notesMasterIdLst>
  <p:sldIdLst>
    <p:sldId id="257" r:id="rId2"/>
    <p:sldId id="314" r:id="rId3"/>
    <p:sldId id="315" r:id="rId4"/>
    <p:sldId id="316" r:id="rId5"/>
    <p:sldId id="319" r:id="rId6"/>
    <p:sldId id="320" r:id="rId7"/>
    <p:sldId id="322" r:id="rId8"/>
    <p:sldId id="323" r:id="rId9"/>
    <p:sldId id="321" r:id="rId10"/>
    <p:sldId id="304" r:id="rId11"/>
    <p:sldId id="305" r:id="rId12"/>
    <p:sldId id="306" r:id="rId13"/>
    <p:sldId id="307" r:id="rId14"/>
    <p:sldId id="308" r:id="rId15"/>
    <p:sldId id="309" r:id="rId16"/>
    <p:sldId id="293" r:id="rId17"/>
    <p:sldId id="289" r:id="rId18"/>
    <p:sldId id="299" r:id="rId19"/>
    <p:sldId id="300" r:id="rId20"/>
    <p:sldId id="324" r:id="rId21"/>
    <p:sldId id="325" r:id="rId22"/>
    <p:sldId id="301"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dios Aprende en Linea Universidad de Antioqu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9" autoAdjust="0"/>
    <p:restoredTop sz="86502" autoAdjust="0"/>
  </p:normalViewPr>
  <p:slideViewPr>
    <p:cSldViewPr snapToGrid="0">
      <p:cViewPr varScale="1">
        <p:scale>
          <a:sx n="72" d="100"/>
          <a:sy n="72" d="100"/>
        </p:scale>
        <p:origin x="-17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515A3-B781-41DD-9CC5-07B0EECC3C2B}"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s-CO"/>
        </a:p>
      </dgm:t>
    </dgm:pt>
    <dgm:pt modelId="{6EF9CC3F-3DCA-4540-A9FA-A9E18E8D977F}">
      <dgm:prSet phldrT="[Texto]"/>
      <dgm:spPr/>
      <dgm:t>
        <a:bodyPr/>
        <a:lstStyle/>
        <a:p>
          <a:r>
            <a:rPr lang="es-CO" dirty="0" smtClean="0"/>
            <a:t>Calidad</a:t>
          </a:r>
          <a:endParaRPr lang="es-CO" dirty="0"/>
        </a:p>
      </dgm:t>
    </dgm:pt>
    <dgm:pt modelId="{69B742BD-EFC5-42FD-992A-39ACEA712368}" type="parTrans" cxnId="{A9FD4879-C52D-443F-9CB9-C4358DDDE8D1}">
      <dgm:prSet/>
      <dgm:spPr/>
      <dgm:t>
        <a:bodyPr/>
        <a:lstStyle/>
        <a:p>
          <a:endParaRPr lang="es-CO"/>
        </a:p>
      </dgm:t>
    </dgm:pt>
    <dgm:pt modelId="{158C80B6-CE68-4F9A-A858-4D4E92109079}" type="sibTrans" cxnId="{A9FD4879-C52D-443F-9CB9-C4358DDDE8D1}">
      <dgm:prSet/>
      <dgm:spPr/>
      <dgm:t>
        <a:bodyPr/>
        <a:lstStyle/>
        <a:p>
          <a:endParaRPr lang="es-CO"/>
        </a:p>
      </dgm:t>
    </dgm:pt>
    <dgm:pt modelId="{B313E7F6-E385-4A79-9819-5C5A4945279A}">
      <dgm:prSet phldrT="[Texto]"/>
      <dgm:spPr/>
      <dgm:t>
        <a:bodyPr/>
        <a:lstStyle/>
        <a:p>
          <a:r>
            <a:rPr lang="es-CO" dirty="0" smtClean="0"/>
            <a:t>Cantidad</a:t>
          </a:r>
          <a:endParaRPr lang="es-CO" dirty="0"/>
        </a:p>
      </dgm:t>
    </dgm:pt>
    <dgm:pt modelId="{E7F058DC-B15B-44E9-B5D3-CC2D97CCB75F}" type="parTrans" cxnId="{95A4A2B1-7C1B-4635-B8DE-D5318983F342}">
      <dgm:prSet/>
      <dgm:spPr/>
      <dgm:t>
        <a:bodyPr/>
        <a:lstStyle/>
        <a:p>
          <a:endParaRPr lang="es-CO"/>
        </a:p>
      </dgm:t>
    </dgm:pt>
    <dgm:pt modelId="{9685E274-90B6-4C4B-93A5-1ED57082CA7C}" type="sibTrans" cxnId="{95A4A2B1-7C1B-4635-B8DE-D5318983F342}">
      <dgm:prSet/>
      <dgm:spPr/>
      <dgm:t>
        <a:bodyPr/>
        <a:lstStyle/>
        <a:p>
          <a:endParaRPr lang="es-CO"/>
        </a:p>
      </dgm:t>
    </dgm:pt>
    <dgm:pt modelId="{ACA8EA88-FEC7-4451-8964-90CD2A1060EA}">
      <dgm:prSet phldrT="[Texto]"/>
      <dgm:spPr/>
      <dgm:t>
        <a:bodyPr/>
        <a:lstStyle/>
        <a:p>
          <a:r>
            <a:rPr lang="es-CO" dirty="0" smtClean="0"/>
            <a:t> Establecimiento de la información que pueda manejarse en un tiempo determinado</a:t>
          </a:r>
          <a:endParaRPr lang="es-CO" dirty="0"/>
        </a:p>
      </dgm:t>
    </dgm:pt>
    <dgm:pt modelId="{0F55A79D-B91E-4CEA-93EA-5EDD40F13697}" type="parTrans" cxnId="{04405538-9356-492B-8B72-BC885F5DD65F}">
      <dgm:prSet/>
      <dgm:spPr/>
      <dgm:t>
        <a:bodyPr/>
        <a:lstStyle/>
        <a:p>
          <a:endParaRPr lang="es-CO"/>
        </a:p>
      </dgm:t>
    </dgm:pt>
    <dgm:pt modelId="{934BD9CF-7480-4B9B-9E23-E13A4C027E7C}" type="sibTrans" cxnId="{04405538-9356-492B-8B72-BC885F5DD65F}">
      <dgm:prSet/>
      <dgm:spPr/>
      <dgm:t>
        <a:bodyPr/>
        <a:lstStyle/>
        <a:p>
          <a:endParaRPr lang="es-CO"/>
        </a:p>
      </dgm:t>
    </dgm:pt>
    <dgm:pt modelId="{28EE4227-4D92-44A2-81A5-4FACFEA320E0}">
      <dgm:prSet phldrT="[Texto]"/>
      <dgm:spPr/>
      <dgm:t>
        <a:bodyPr/>
        <a:lstStyle/>
        <a:p>
          <a:r>
            <a:rPr lang="es-CO" dirty="0" smtClean="0"/>
            <a:t>Coherencia lógica</a:t>
          </a:r>
          <a:endParaRPr lang="es-CO" dirty="0"/>
        </a:p>
      </dgm:t>
    </dgm:pt>
    <dgm:pt modelId="{A50C11E7-AAA2-44C9-974E-F3528C8F84CC}" type="parTrans" cxnId="{14205C5F-05C2-4174-86FD-C8E93BFEF0F1}">
      <dgm:prSet/>
      <dgm:spPr/>
      <dgm:t>
        <a:bodyPr/>
        <a:lstStyle/>
        <a:p>
          <a:endParaRPr lang="es-CO"/>
        </a:p>
      </dgm:t>
    </dgm:pt>
    <dgm:pt modelId="{EF02CC46-3953-47C1-BAF6-064436C6EFAE}" type="sibTrans" cxnId="{14205C5F-05C2-4174-86FD-C8E93BFEF0F1}">
      <dgm:prSet/>
      <dgm:spPr/>
      <dgm:t>
        <a:bodyPr/>
        <a:lstStyle/>
        <a:p>
          <a:endParaRPr lang="es-CO"/>
        </a:p>
      </dgm:t>
    </dgm:pt>
    <dgm:pt modelId="{8E0F47FC-A864-4FCB-B8F8-063E530593DF}">
      <dgm:prSet phldrT="[Texto]"/>
      <dgm:spPr/>
      <dgm:t>
        <a:bodyPr/>
        <a:lstStyle/>
        <a:p>
          <a:r>
            <a:rPr lang="es-CO" dirty="0" smtClean="0"/>
            <a:t>Relación de los </a:t>
          </a:r>
          <a:endParaRPr lang="es-CO" dirty="0"/>
        </a:p>
      </dgm:t>
    </dgm:pt>
    <dgm:pt modelId="{654B5027-90F5-4567-A879-A72260B0C7CD}" type="parTrans" cxnId="{68D89361-FE6F-4812-BC6D-85886DD01203}">
      <dgm:prSet/>
      <dgm:spPr/>
      <dgm:t>
        <a:bodyPr/>
        <a:lstStyle/>
        <a:p>
          <a:endParaRPr lang="es-CO"/>
        </a:p>
      </dgm:t>
    </dgm:pt>
    <dgm:pt modelId="{C41091F1-E4D5-494B-9F1F-B6B65941AE3C}" type="sibTrans" cxnId="{68D89361-FE6F-4812-BC6D-85886DD01203}">
      <dgm:prSet/>
      <dgm:spPr/>
      <dgm:t>
        <a:bodyPr/>
        <a:lstStyle/>
        <a:p>
          <a:endParaRPr lang="es-CO"/>
        </a:p>
      </dgm:t>
    </dgm:pt>
    <dgm:pt modelId="{FF8FCFF4-6ACF-40D7-8255-5932FF808318}">
      <dgm:prSet phldrT="[Texto]"/>
      <dgm:spPr/>
      <dgm:t>
        <a:bodyPr/>
        <a:lstStyle/>
        <a:p>
          <a:r>
            <a:rPr lang="es-CO" smtClean="0"/>
            <a:t>Profundidad del tema según el objetivo y el nivel de los participantes</a:t>
          </a:r>
          <a:endParaRPr lang="es-CO"/>
        </a:p>
      </dgm:t>
    </dgm:pt>
    <dgm:pt modelId="{E1DA787E-1257-4F7B-9288-7193D80B4E7E}" type="parTrans" cxnId="{CC7B1F75-3866-4A30-97AC-A918EFF6DF07}">
      <dgm:prSet/>
      <dgm:spPr/>
      <dgm:t>
        <a:bodyPr/>
        <a:lstStyle/>
        <a:p>
          <a:endParaRPr lang="es-CO"/>
        </a:p>
      </dgm:t>
    </dgm:pt>
    <dgm:pt modelId="{37EC2607-2749-4BB3-8AAB-718E071A45B8}" type="sibTrans" cxnId="{CC7B1F75-3866-4A30-97AC-A918EFF6DF07}">
      <dgm:prSet/>
      <dgm:spPr/>
      <dgm:t>
        <a:bodyPr/>
        <a:lstStyle/>
        <a:p>
          <a:endParaRPr lang="es-CO"/>
        </a:p>
      </dgm:t>
    </dgm:pt>
    <dgm:pt modelId="{4E74ED0E-AAEF-424F-9109-0B537274407E}">
      <dgm:prSet/>
      <dgm:spPr/>
      <dgm:t>
        <a:bodyPr/>
        <a:lstStyle/>
        <a:p>
          <a:r>
            <a:rPr lang="es-CO" smtClean="0"/>
            <a:t>contenidos de información en los procesos de </a:t>
          </a:r>
          <a:endParaRPr lang="es-CO"/>
        </a:p>
      </dgm:t>
    </dgm:pt>
    <dgm:pt modelId="{49EFB4A0-5941-4A93-B592-7C93E2D3029F}" type="parTrans" cxnId="{A76ADE42-AC1C-48BB-97B0-45540EC95957}">
      <dgm:prSet/>
      <dgm:spPr/>
      <dgm:t>
        <a:bodyPr/>
        <a:lstStyle/>
        <a:p>
          <a:endParaRPr lang="es-CO"/>
        </a:p>
      </dgm:t>
    </dgm:pt>
    <dgm:pt modelId="{80C97675-ECF6-4820-B62F-6AEA77243324}" type="sibTrans" cxnId="{A76ADE42-AC1C-48BB-97B0-45540EC95957}">
      <dgm:prSet/>
      <dgm:spPr/>
      <dgm:t>
        <a:bodyPr/>
        <a:lstStyle/>
        <a:p>
          <a:endParaRPr lang="es-CO"/>
        </a:p>
      </dgm:t>
    </dgm:pt>
    <dgm:pt modelId="{485B16F8-FB20-49AA-8021-15CAF5A75036}">
      <dgm:prSet/>
      <dgm:spPr/>
      <dgm:t>
        <a:bodyPr/>
        <a:lstStyle/>
        <a:p>
          <a:r>
            <a:rPr lang="es-CO" dirty="0" smtClean="0"/>
            <a:t>aprendizaje</a:t>
          </a:r>
          <a:endParaRPr lang="es-CO" dirty="0"/>
        </a:p>
      </dgm:t>
    </dgm:pt>
    <dgm:pt modelId="{DCEBB20A-045B-4D92-948D-A64F7F0CBE2F}" type="parTrans" cxnId="{02D2FC08-3894-40D4-9571-2D1E9CEDB8D0}">
      <dgm:prSet/>
      <dgm:spPr/>
      <dgm:t>
        <a:bodyPr/>
        <a:lstStyle/>
        <a:p>
          <a:endParaRPr lang="es-CO"/>
        </a:p>
      </dgm:t>
    </dgm:pt>
    <dgm:pt modelId="{E6E5C2CA-A9BB-4D8B-86A5-BA84FF08E09A}" type="sibTrans" cxnId="{02D2FC08-3894-40D4-9571-2D1E9CEDB8D0}">
      <dgm:prSet/>
      <dgm:spPr/>
      <dgm:t>
        <a:bodyPr/>
        <a:lstStyle/>
        <a:p>
          <a:endParaRPr lang="es-CO"/>
        </a:p>
      </dgm:t>
    </dgm:pt>
    <dgm:pt modelId="{CECBAC97-7E4D-4F91-986F-BE144CAD2AFA}" type="pres">
      <dgm:prSet presAssocID="{646515A3-B781-41DD-9CC5-07B0EECC3C2B}" presName="Name0" presStyleCnt="0">
        <dgm:presLayoutVars>
          <dgm:chMax val="5"/>
          <dgm:chPref val="5"/>
          <dgm:dir/>
          <dgm:animLvl val="lvl"/>
        </dgm:presLayoutVars>
      </dgm:prSet>
      <dgm:spPr/>
    </dgm:pt>
    <dgm:pt modelId="{FBCA0CAC-7179-4CF9-BDC5-581D1A376213}" type="pres">
      <dgm:prSet presAssocID="{6EF9CC3F-3DCA-4540-A9FA-A9E18E8D977F}" presName="parentText1" presStyleLbl="node1" presStyleIdx="0" presStyleCnt="3">
        <dgm:presLayoutVars>
          <dgm:chMax/>
          <dgm:chPref val="3"/>
          <dgm:bulletEnabled val="1"/>
        </dgm:presLayoutVars>
      </dgm:prSet>
      <dgm:spPr/>
    </dgm:pt>
    <dgm:pt modelId="{3DBD32AE-4868-4E2E-83D4-9EB17CEA51CE}" type="pres">
      <dgm:prSet presAssocID="{6EF9CC3F-3DCA-4540-A9FA-A9E18E8D977F}" presName="childText1" presStyleLbl="solidAlignAcc1" presStyleIdx="0" presStyleCnt="3">
        <dgm:presLayoutVars>
          <dgm:chMax val="0"/>
          <dgm:chPref val="0"/>
          <dgm:bulletEnabled val="1"/>
        </dgm:presLayoutVars>
      </dgm:prSet>
      <dgm:spPr/>
      <dgm:t>
        <a:bodyPr/>
        <a:lstStyle/>
        <a:p>
          <a:endParaRPr lang="es-CO"/>
        </a:p>
      </dgm:t>
    </dgm:pt>
    <dgm:pt modelId="{A3FF57F5-E678-4F8A-BBEA-AB60297A6223}" type="pres">
      <dgm:prSet presAssocID="{B313E7F6-E385-4A79-9819-5C5A4945279A}" presName="parentText2" presStyleLbl="node1" presStyleIdx="1" presStyleCnt="3">
        <dgm:presLayoutVars>
          <dgm:chMax/>
          <dgm:chPref val="3"/>
          <dgm:bulletEnabled val="1"/>
        </dgm:presLayoutVars>
      </dgm:prSet>
      <dgm:spPr/>
    </dgm:pt>
    <dgm:pt modelId="{DAB753D2-1F11-4E7A-9DFB-404391F7644D}" type="pres">
      <dgm:prSet presAssocID="{B313E7F6-E385-4A79-9819-5C5A4945279A}" presName="childText2" presStyleLbl="solidAlignAcc1" presStyleIdx="1" presStyleCnt="3">
        <dgm:presLayoutVars>
          <dgm:chMax val="0"/>
          <dgm:chPref val="0"/>
          <dgm:bulletEnabled val="1"/>
        </dgm:presLayoutVars>
      </dgm:prSet>
      <dgm:spPr/>
      <dgm:t>
        <a:bodyPr/>
        <a:lstStyle/>
        <a:p>
          <a:endParaRPr lang="es-CO"/>
        </a:p>
      </dgm:t>
    </dgm:pt>
    <dgm:pt modelId="{8317639C-3C8B-44D6-BEA3-C733879E9133}" type="pres">
      <dgm:prSet presAssocID="{28EE4227-4D92-44A2-81A5-4FACFEA320E0}" presName="parentText3" presStyleLbl="node1" presStyleIdx="2" presStyleCnt="3">
        <dgm:presLayoutVars>
          <dgm:chMax/>
          <dgm:chPref val="3"/>
          <dgm:bulletEnabled val="1"/>
        </dgm:presLayoutVars>
      </dgm:prSet>
      <dgm:spPr/>
    </dgm:pt>
    <dgm:pt modelId="{1DE41FB9-BCDB-4037-BEB1-648FB93CAE35}" type="pres">
      <dgm:prSet presAssocID="{28EE4227-4D92-44A2-81A5-4FACFEA320E0}" presName="childText3" presStyleLbl="solidAlignAcc1" presStyleIdx="2" presStyleCnt="3">
        <dgm:presLayoutVars>
          <dgm:chMax val="0"/>
          <dgm:chPref val="0"/>
          <dgm:bulletEnabled val="1"/>
        </dgm:presLayoutVars>
      </dgm:prSet>
      <dgm:spPr/>
      <dgm:t>
        <a:bodyPr/>
        <a:lstStyle/>
        <a:p>
          <a:endParaRPr lang="es-CO"/>
        </a:p>
      </dgm:t>
    </dgm:pt>
  </dgm:ptLst>
  <dgm:cxnLst>
    <dgm:cxn modelId="{A76ADE42-AC1C-48BB-97B0-45540EC95957}" srcId="{28EE4227-4D92-44A2-81A5-4FACFEA320E0}" destId="{4E74ED0E-AAEF-424F-9109-0B537274407E}" srcOrd="1" destOrd="0" parTransId="{49EFB4A0-5941-4A93-B592-7C93E2D3029F}" sibTransId="{80C97675-ECF6-4820-B62F-6AEA77243324}"/>
    <dgm:cxn modelId="{95A4A2B1-7C1B-4635-B8DE-D5318983F342}" srcId="{646515A3-B781-41DD-9CC5-07B0EECC3C2B}" destId="{B313E7F6-E385-4A79-9819-5C5A4945279A}" srcOrd="1" destOrd="0" parTransId="{E7F058DC-B15B-44E9-B5D3-CC2D97CCB75F}" sibTransId="{9685E274-90B6-4C4B-93A5-1ED57082CA7C}"/>
    <dgm:cxn modelId="{68D89361-FE6F-4812-BC6D-85886DD01203}" srcId="{28EE4227-4D92-44A2-81A5-4FACFEA320E0}" destId="{8E0F47FC-A864-4FCB-B8F8-063E530593DF}" srcOrd="0" destOrd="0" parTransId="{654B5027-90F5-4567-A879-A72260B0C7CD}" sibTransId="{C41091F1-E4D5-494B-9F1F-B6B65941AE3C}"/>
    <dgm:cxn modelId="{14205C5F-05C2-4174-86FD-C8E93BFEF0F1}" srcId="{646515A3-B781-41DD-9CC5-07B0EECC3C2B}" destId="{28EE4227-4D92-44A2-81A5-4FACFEA320E0}" srcOrd="2" destOrd="0" parTransId="{A50C11E7-AAA2-44C9-974E-F3528C8F84CC}" sibTransId="{EF02CC46-3953-47C1-BAF6-064436C6EFAE}"/>
    <dgm:cxn modelId="{1178DABA-6190-4FDA-BC54-72CDAD78A8AD}" type="presOf" srcId="{B313E7F6-E385-4A79-9819-5C5A4945279A}" destId="{A3FF57F5-E678-4F8A-BBEA-AB60297A6223}" srcOrd="0" destOrd="0" presId="urn:microsoft.com/office/officeart/2009/3/layout/IncreasingArrowsProcess"/>
    <dgm:cxn modelId="{86659B01-2F37-4713-9BCF-68F387F2307E}" type="presOf" srcId="{6EF9CC3F-3DCA-4540-A9FA-A9E18E8D977F}" destId="{FBCA0CAC-7179-4CF9-BDC5-581D1A376213}" srcOrd="0" destOrd="0" presId="urn:microsoft.com/office/officeart/2009/3/layout/IncreasingArrowsProcess"/>
    <dgm:cxn modelId="{B8FE90CB-F311-4AFD-A515-5D2C58B3166B}" type="presOf" srcId="{28EE4227-4D92-44A2-81A5-4FACFEA320E0}" destId="{8317639C-3C8B-44D6-BEA3-C733879E9133}" srcOrd="0" destOrd="0" presId="urn:microsoft.com/office/officeart/2009/3/layout/IncreasingArrowsProcess"/>
    <dgm:cxn modelId="{A9FD4879-C52D-443F-9CB9-C4358DDDE8D1}" srcId="{646515A3-B781-41DD-9CC5-07B0EECC3C2B}" destId="{6EF9CC3F-3DCA-4540-A9FA-A9E18E8D977F}" srcOrd="0" destOrd="0" parTransId="{69B742BD-EFC5-42FD-992A-39ACEA712368}" sibTransId="{158C80B6-CE68-4F9A-A858-4D4E92109079}"/>
    <dgm:cxn modelId="{04405538-9356-492B-8B72-BC885F5DD65F}" srcId="{B313E7F6-E385-4A79-9819-5C5A4945279A}" destId="{ACA8EA88-FEC7-4451-8964-90CD2A1060EA}" srcOrd="0" destOrd="0" parTransId="{0F55A79D-B91E-4CEA-93EA-5EDD40F13697}" sibTransId="{934BD9CF-7480-4B9B-9E23-E13A4C027E7C}"/>
    <dgm:cxn modelId="{02D2FC08-3894-40D4-9571-2D1E9CEDB8D0}" srcId="{28EE4227-4D92-44A2-81A5-4FACFEA320E0}" destId="{485B16F8-FB20-49AA-8021-15CAF5A75036}" srcOrd="2" destOrd="0" parTransId="{DCEBB20A-045B-4D92-948D-A64F7F0CBE2F}" sibTransId="{E6E5C2CA-A9BB-4D8B-86A5-BA84FF08E09A}"/>
    <dgm:cxn modelId="{CC7B1F75-3866-4A30-97AC-A918EFF6DF07}" srcId="{6EF9CC3F-3DCA-4540-A9FA-A9E18E8D977F}" destId="{FF8FCFF4-6ACF-40D7-8255-5932FF808318}" srcOrd="0" destOrd="0" parTransId="{E1DA787E-1257-4F7B-9288-7193D80B4E7E}" sibTransId="{37EC2607-2749-4BB3-8AAB-718E071A45B8}"/>
    <dgm:cxn modelId="{83500B60-0747-4270-8CA3-40E9A2315455}" type="presOf" srcId="{FF8FCFF4-6ACF-40D7-8255-5932FF808318}" destId="{3DBD32AE-4868-4E2E-83D4-9EB17CEA51CE}" srcOrd="0" destOrd="0" presId="urn:microsoft.com/office/officeart/2009/3/layout/IncreasingArrowsProcess"/>
    <dgm:cxn modelId="{F2A111C8-9F13-498B-94C0-806EA39ACBAA}" type="presOf" srcId="{646515A3-B781-41DD-9CC5-07B0EECC3C2B}" destId="{CECBAC97-7E4D-4F91-986F-BE144CAD2AFA}" srcOrd="0" destOrd="0" presId="urn:microsoft.com/office/officeart/2009/3/layout/IncreasingArrowsProcess"/>
    <dgm:cxn modelId="{BF20FA57-BF4A-4A81-B017-07B7E285BEED}" type="presOf" srcId="{4E74ED0E-AAEF-424F-9109-0B537274407E}" destId="{1DE41FB9-BCDB-4037-BEB1-648FB93CAE35}" srcOrd="0" destOrd="1" presId="urn:microsoft.com/office/officeart/2009/3/layout/IncreasingArrowsProcess"/>
    <dgm:cxn modelId="{17C9E90D-F6C4-446C-ABB8-B86F06249246}" type="presOf" srcId="{8E0F47FC-A864-4FCB-B8F8-063E530593DF}" destId="{1DE41FB9-BCDB-4037-BEB1-648FB93CAE35}" srcOrd="0" destOrd="0" presId="urn:microsoft.com/office/officeart/2009/3/layout/IncreasingArrowsProcess"/>
    <dgm:cxn modelId="{EE818C1D-B1FA-4527-8AB1-84241A580A35}" type="presOf" srcId="{485B16F8-FB20-49AA-8021-15CAF5A75036}" destId="{1DE41FB9-BCDB-4037-BEB1-648FB93CAE35}" srcOrd="0" destOrd="2" presId="urn:microsoft.com/office/officeart/2009/3/layout/IncreasingArrowsProcess"/>
    <dgm:cxn modelId="{81720CA7-44A2-4DA8-BE01-339948B06EFA}" type="presOf" srcId="{ACA8EA88-FEC7-4451-8964-90CD2A1060EA}" destId="{DAB753D2-1F11-4E7A-9DFB-404391F7644D}" srcOrd="0" destOrd="0" presId="urn:microsoft.com/office/officeart/2009/3/layout/IncreasingArrowsProcess"/>
    <dgm:cxn modelId="{B5B57916-B4B8-4C52-8777-4D4EC7F27977}" type="presParOf" srcId="{CECBAC97-7E4D-4F91-986F-BE144CAD2AFA}" destId="{FBCA0CAC-7179-4CF9-BDC5-581D1A376213}" srcOrd="0" destOrd="0" presId="urn:microsoft.com/office/officeart/2009/3/layout/IncreasingArrowsProcess"/>
    <dgm:cxn modelId="{47DB8CAE-6A3D-489A-96AE-20ADFEBA3BDA}" type="presParOf" srcId="{CECBAC97-7E4D-4F91-986F-BE144CAD2AFA}" destId="{3DBD32AE-4868-4E2E-83D4-9EB17CEA51CE}" srcOrd="1" destOrd="0" presId="urn:microsoft.com/office/officeart/2009/3/layout/IncreasingArrowsProcess"/>
    <dgm:cxn modelId="{6132019C-68A3-4AD0-84BA-D3038EB67EF5}" type="presParOf" srcId="{CECBAC97-7E4D-4F91-986F-BE144CAD2AFA}" destId="{A3FF57F5-E678-4F8A-BBEA-AB60297A6223}" srcOrd="2" destOrd="0" presId="urn:microsoft.com/office/officeart/2009/3/layout/IncreasingArrowsProcess"/>
    <dgm:cxn modelId="{E66078DF-700B-4C85-A8A3-1091589F658F}" type="presParOf" srcId="{CECBAC97-7E4D-4F91-986F-BE144CAD2AFA}" destId="{DAB753D2-1F11-4E7A-9DFB-404391F7644D}" srcOrd="3" destOrd="0" presId="urn:microsoft.com/office/officeart/2009/3/layout/IncreasingArrowsProcess"/>
    <dgm:cxn modelId="{EEB5A825-EE7F-43B5-84DD-0540A9D8F980}" type="presParOf" srcId="{CECBAC97-7E4D-4F91-986F-BE144CAD2AFA}" destId="{8317639C-3C8B-44D6-BEA3-C733879E9133}" srcOrd="4" destOrd="0" presId="urn:microsoft.com/office/officeart/2009/3/layout/IncreasingArrowsProcess"/>
    <dgm:cxn modelId="{877AB176-D446-4235-AAB3-DA949C534327}" type="presParOf" srcId="{CECBAC97-7E4D-4F91-986F-BE144CAD2AFA}" destId="{1DE41FB9-BCDB-4037-BEB1-648FB93CAE3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0CAC-7179-4CF9-BDC5-581D1A376213}">
      <dsp:nvSpPr>
        <dsp:cNvPr id="0" name=""/>
        <dsp:cNvSpPr/>
      </dsp:nvSpPr>
      <dsp:spPr>
        <a:xfrm>
          <a:off x="0" y="652948"/>
          <a:ext cx="6983896" cy="101712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1468" numCol="1" spcCol="1270" anchor="ctr" anchorCtr="0">
          <a:noAutofit/>
        </a:bodyPr>
        <a:lstStyle/>
        <a:p>
          <a:pPr lvl="0" algn="l" defTabSz="889000">
            <a:lnSpc>
              <a:spcPct val="90000"/>
            </a:lnSpc>
            <a:spcBef>
              <a:spcPct val="0"/>
            </a:spcBef>
            <a:spcAft>
              <a:spcPct val="35000"/>
            </a:spcAft>
          </a:pPr>
          <a:r>
            <a:rPr lang="es-CO" sz="2000" kern="1200" dirty="0" smtClean="0"/>
            <a:t>Calidad</a:t>
          </a:r>
          <a:endParaRPr lang="es-CO" sz="2000" kern="1200" dirty="0"/>
        </a:p>
      </dsp:txBody>
      <dsp:txXfrm>
        <a:off x="0" y="907228"/>
        <a:ext cx="6729616" cy="508561"/>
      </dsp:txXfrm>
    </dsp:sp>
    <dsp:sp modelId="{3DBD32AE-4868-4E2E-83D4-9EB17CEA51CE}">
      <dsp:nvSpPr>
        <dsp:cNvPr id="0" name=""/>
        <dsp:cNvSpPr/>
      </dsp:nvSpPr>
      <dsp:spPr>
        <a:xfrm>
          <a:off x="0" y="1437295"/>
          <a:ext cx="2151039" cy="195935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kern="1200" smtClean="0"/>
            <a:t>Profundidad del tema según el objetivo y el nivel de los participantes</a:t>
          </a:r>
          <a:endParaRPr lang="es-CO" sz="2000" kern="1200"/>
        </a:p>
      </dsp:txBody>
      <dsp:txXfrm>
        <a:off x="0" y="1437295"/>
        <a:ext cx="2151039" cy="1959350"/>
      </dsp:txXfrm>
    </dsp:sp>
    <dsp:sp modelId="{A3FF57F5-E678-4F8A-BBEA-AB60297A6223}">
      <dsp:nvSpPr>
        <dsp:cNvPr id="0" name=""/>
        <dsp:cNvSpPr/>
      </dsp:nvSpPr>
      <dsp:spPr>
        <a:xfrm>
          <a:off x="2151039" y="991988"/>
          <a:ext cx="4832856" cy="1017121"/>
        </a:xfrm>
        <a:prstGeom prst="rightArrow">
          <a:avLst>
            <a:gd name="adj1" fmla="val 50000"/>
            <a:gd name="adj2" fmla="val 50000"/>
          </a:avLst>
        </a:prstGeom>
        <a:solidFill>
          <a:schemeClr val="accent3">
            <a:hueOff val="3319513"/>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1468" numCol="1" spcCol="1270" anchor="ctr" anchorCtr="0">
          <a:noAutofit/>
        </a:bodyPr>
        <a:lstStyle/>
        <a:p>
          <a:pPr lvl="0" algn="l" defTabSz="889000">
            <a:lnSpc>
              <a:spcPct val="90000"/>
            </a:lnSpc>
            <a:spcBef>
              <a:spcPct val="0"/>
            </a:spcBef>
            <a:spcAft>
              <a:spcPct val="35000"/>
            </a:spcAft>
          </a:pPr>
          <a:r>
            <a:rPr lang="es-CO" sz="2000" kern="1200" dirty="0" smtClean="0"/>
            <a:t>Cantidad</a:t>
          </a:r>
          <a:endParaRPr lang="es-CO" sz="2000" kern="1200" dirty="0"/>
        </a:p>
      </dsp:txBody>
      <dsp:txXfrm>
        <a:off x="2151039" y="1246268"/>
        <a:ext cx="4578576" cy="508561"/>
      </dsp:txXfrm>
    </dsp:sp>
    <dsp:sp modelId="{DAB753D2-1F11-4E7A-9DFB-404391F7644D}">
      <dsp:nvSpPr>
        <dsp:cNvPr id="0" name=""/>
        <dsp:cNvSpPr/>
      </dsp:nvSpPr>
      <dsp:spPr>
        <a:xfrm>
          <a:off x="2151039" y="1776336"/>
          <a:ext cx="2151039" cy="1959350"/>
        </a:xfrm>
        <a:prstGeom prst="rect">
          <a:avLst/>
        </a:prstGeom>
        <a:solidFill>
          <a:schemeClr val="lt1">
            <a:hueOff val="0"/>
            <a:satOff val="0"/>
            <a:lumOff val="0"/>
            <a:alphaOff val="0"/>
          </a:schemeClr>
        </a:solidFill>
        <a:ln w="25400" cap="flat" cmpd="sng" algn="ctr">
          <a:solidFill>
            <a:schemeClr val="accent3">
              <a:hueOff val="3319513"/>
              <a:satOff val="-2731"/>
              <a:lumOff val="3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kern="1200" dirty="0" smtClean="0"/>
            <a:t> Establecimiento de la información que pueda manejarse en un tiempo determinado</a:t>
          </a:r>
          <a:endParaRPr lang="es-CO" sz="2000" kern="1200" dirty="0"/>
        </a:p>
      </dsp:txBody>
      <dsp:txXfrm>
        <a:off x="2151039" y="1776336"/>
        <a:ext cx="2151039" cy="1959350"/>
      </dsp:txXfrm>
    </dsp:sp>
    <dsp:sp modelId="{8317639C-3C8B-44D6-BEA3-C733879E9133}">
      <dsp:nvSpPr>
        <dsp:cNvPr id="0" name=""/>
        <dsp:cNvSpPr/>
      </dsp:nvSpPr>
      <dsp:spPr>
        <a:xfrm>
          <a:off x="4302079" y="1331029"/>
          <a:ext cx="2681816" cy="1017121"/>
        </a:xfrm>
        <a:prstGeom prst="rightArrow">
          <a:avLst>
            <a:gd name="adj1" fmla="val 50000"/>
            <a:gd name="adj2" fmla="val 50000"/>
          </a:avLst>
        </a:prstGeom>
        <a:solidFill>
          <a:schemeClr val="accent3">
            <a:hueOff val="6639026"/>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1468" numCol="1" spcCol="1270" anchor="ctr" anchorCtr="0">
          <a:noAutofit/>
        </a:bodyPr>
        <a:lstStyle/>
        <a:p>
          <a:pPr lvl="0" algn="l" defTabSz="889000">
            <a:lnSpc>
              <a:spcPct val="90000"/>
            </a:lnSpc>
            <a:spcBef>
              <a:spcPct val="0"/>
            </a:spcBef>
            <a:spcAft>
              <a:spcPct val="35000"/>
            </a:spcAft>
          </a:pPr>
          <a:r>
            <a:rPr lang="es-CO" sz="2000" kern="1200" dirty="0" smtClean="0"/>
            <a:t>Coherencia lógica</a:t>
          </a:r>
          <a:endParaRPr lang="es-CO" sz="2000" kern="1200" dirty="0"/>
        </a:p>
      </dsp:txBody>
      <dsp:txXfrm>
        <a:off x="4302079" y="1585309"/>
        <a:ext cx="2427536" cy="508561"/>
      </dsp:txXfrm>
    </dsp:sp>
    <dsp:sp modelId="{1DE41FB9-BCDB-4037-BEB1-648FB93CAE35}">
      <dsp:nvSpPr>
        <dsp:cNvPr id="0" name=""/>
        <dsp:cNvSpPr/>
      </dsp:nvSpPr>
      <dsp:spPr>
        <a:xfrm>
          <a:off x="4302079" y="2115376"/>
          <a:ext cx="2151039" cy="1930675"/>
        </a:xfrm>
        <a:prstGeom prst="rect">
          <a:avLst/>
        </a:prstGeom>
        <a:solidFill>
          <a:schemeClr val="lt1">
            <a:hueOff val="0"/>
            <a:satOff val="0"/>
            <a:lumOff val="0"/>
            <a:alphaOff val="0"/>
          </a:schemeClr>
        </a:solidFill>
        <a:ln w="25400" cap="flat" cmpd="sng" algn="ctr">
          <a:solidFill>
            <a:schemeClr val="accent3">
              <a:hueOff val="6639026"/>
              <a:satOff val="-5461"/>
              <a:lumOff val="6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kern="1200" dirty="0" smtClean="0"/>
            <a:t>Relación de los </a:t>
          </a:r>
          <a:endParaRPr lang="es-CO" sz="2000" kern="1200" dirty="0"/>
        </a:p>
        <a:p>
          <a:pPr lvl="0" algn="l" defTabSz="889000">
            <a:lnSpc>
              <a:spcPct val="90000"/>
            </a:lnSpc>
            <a:spcBef>
              <a:spcPct val="0"/>
            </a:spcBef>
            <a:spcAft>
              <a:spcPct val="35000"/>
            </a:spcAft>
          </a:pPr>
          <a:r>
            <a:rPr lang="es-CO" sz="2000" kern="1200" smtClean="0"/>
            <a:t>contenidos de información en los procesos de </a:t>
          </a:r>
          <a:endParaRPr lang="es-CO" sz="2000" kern="1200"/>
        </a:p>
        <a:p>
          <a:pPr lvl="0" algn="l" defTabSz="889000">
            <a:lnSpc>
              <a:spcPct val="90000"/>
            </a:lnSpc>
            <a:spcBef>
              <a:spcPct val="0"/>
            </a:spcBef>
            <a:spcAft>
              <a:spcPct val="35000"/>
            </a:spcAft>
          </a:pPr>
          <a:r>
            <a:rPr lang="es-CO" sz="2000" kern="1200" dirty="0" smtClean="0"/>
            <a:t>aprendizaje</a:t>
          </a:r>
          <a:endParaRPr lang="es-CO" sz="2000" kern="1200" dirty="0"/>
        </a:p>
      </dsp:txBody>
      <dsp:txXfrm>
        <a:off x="4302079" y="2115376"/>
        <a:ext cx="2151039" cy="193067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734688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8582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Los ambientes de aprendizaje no se circunscriben a la educación formal, ni tampoco a una modalidad educativa particular, se trata de aquellos espacios en donde se crean las condiciones para que el individuo se apropie de nuevos conocimientos, de nuevas experiencias, de nuevos elementos que le generen procesos de análisis, reflexión y apropiación. Llamémosle virtuales en el sentido que no se llevan a cabo en un lugar predeterminado y que el elemento distancia (no </a:t>
            </a:r>
            <a:r>
              <a:rPr lang="es-ES" dirty="0" err="1" smtClean="0"/>
              <a:t>presencialidad</a:t>
            </a:r>
            <a:r>
              <a:rPr lang="es-ES" dirty="0" smtClean="0"/>
              <a:t> física) está presente. </a:t>
            </a:r>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latin typeface="Josefin Sans" pitchFamily="2" charset="0"/>
              <a:ea typeface="Josefin Sans"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latin typeface="Josefin Sans" pitchFamily="2" charset="0"/>
              <a:ea typeface="Josefin Sans"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Josefin Sans" pitchFamily="2" charset="0"/>
                <a:ea typeface="Josefin Sans" pitchFamily="2" charset="0"/>
              </a:rPr>
              <a:t>“Un medio ambiente de aprendizaje es el lugar donde la gente puede buscar recursos para dar sentido a las  ideas y construir soluciones significativas para los problemas” […] “Pensar en la instrucción como un medio ambiente destaca al ‘lugar’ o ‘espacio’ donde ocurre el aprendizaje. Los elementos de un medio ambiente de  aprendizaje son: el alumno, un lugar o un espacio donde el alumno actúa, usa herramientas y artefactos para  recoger e interpretar información, interactúa con otros, etcétera”. </a:t>
            </a:r>
            <a:endParaRPr lang="es-CO" dirty="0" smtClean="0">
              <a:latin typeface="Josefin Sans" pitchFamily="2" charset="0"/>
              <a:ea typeface="Josefin Sans" pitchFamily="2" charset="0"/>
            </a:endParaRPr>
          </a:p>
          <a:p>
            <a:endParaRPr lang="es-CO" dirty="0"/>
          </a:p>
        </p:txBody>
      </p:sp>
    </p:spTree>
    <p:extLst>
      <p:ext uri="{BB962C8B-B14F-4D97-AF65-F5344CB8AC3E}">
        <p14:creationId xmlns:p14="http://schemas.microsoft.com/office/powerpoint/2010/main" val="357553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CO" dirty="0" smtClean="0"/>
              <a:t>La existencia de medios como instrumentos de comunicación e intercambio no garantiza ni determina una metodología ni un aprendizaje concreto ya que se requiere del proceso de construcción y  de  socialización  donde  los  medios  vienen  a  contribuir,  pero  no  son  decisivos  para  lograr  los aprendizajes. La simple presencia de las tecnologías no garantizan resultados óptimos, toda propuesta de aplicación demanda de la participación activa, creativa y crítica de los agentes involucrados, cada uno de ellos son generadores de mensajes y contenidos diversos que al poder intercambiar conocimientos e ideas con otros enriquecen el conocimiento. </a:t>
            </a:r>
          </a:p>
          <a:p>
            <a:pPr>
              <a:spcBef>
                <a:spcPts val="0"/>
              </a:spcBef>
              <a:buNone/>
            </a:pPr>
            <a:endParaRPr lang="es-CO" dirty="0" smtClean="0"/>
          </a:p>
          <a:p>
            <a:pPr>
              <a:spcBef>
                <a:spcPts val="0"/>
              </a:spcBef>
              <a:buNone/>
            </a:pPr>
            <a:r>
              <a:rPr lang="es-CO" dirty="0" smtClean="0"/>
              <a:t>En un ambiente educativo, los estudiantes aprenden contenidos de matemáticas, arte o ciencias pero también desarrollan habilidades intelectuales asociadas a esos aprendizajes tales como representar la realidad, elaborar juicios de valor, razonar, inventar o resolver problemas de varios tipos. Al tiempo de que aprenden otras habilidades comunicacionales que son importantes en su proceso de socialización. </a:t>
            </a:r>
          </a:p>
          <a:p>
            <a:pPr>
              <a:spcBef>
                <a:spcPts val="0"/>
              </a:spcBef>
              <a:buNone/>
            </a:pPr>
            <a:endParaRPr lang="es-CO" dirty="0" smtClean="0"/>
          </a:p>
          <a:p>
            <a:pPr>
              <a:spcBef>
                <a:spcPts val="0"/>
              </a:spcBef>
              <a:buNone/>
            </a:pPr>
            <a:r>
              <a:rPr lang="es-CO" dirty="0" smtClean="0"/>
              <a:t> Para que exista aprendizaje primeramente debe haber un contenido o mensaje nuevo el cual se decodifica y se resignifica y en función de los conocimientos previos y marcos de referencia, esta apropiación se convierte en aprendizaje siempre y cuando se aplique en la solución de problemas específicos. El aprendizaje es un proceso individual y cognitivo. </a:t>
            </a:r>
            <a:endParaRPr dirty="0"/>
          </a:p>
        </p:txBody>
      </p:sp>
    </p:spTree>
    <p:extLst>
      <p:ext uri="{BB962C8B-B14F-4D97-AF65-F5344CB8AC3E}">
        <p14:creationId xmlns:p14="http://schemas.microsoft.com/office/powerpoint/2010/main" val="108956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CO" dirty="0" smtClean="0"/>
              <a:t>La existencia de medios como instrumentos de comunicación e intercambio no garantiza ni determina una metodología ni un aprendizaje concreto ya que se requiere del proceso de construcción y  de  socialización  donde  los  medios  vienen  a  contribuir,  pero  no  son  decisivos  para  lograr  los aprendizajes. La simple presencia de las tecnologías no garantizan resultados óptimos, toda propuesta de aplicación demanda de la participación activa, creativa y crítica de los agentes involucrados, cada uno de ellos son generadores de mensajes y contenidos diversos que al poder intercambiar conocimientos e ideas con otros enriquecen el conocimiento. </a:t>
            </a:r>
          </a:p>
          <a:p>
            <a:pPr>
              <a:spcBef>
                <a:spcPts val="0"/>
              </a:spcBef>
              <a:buNone/>
            </a:pPr>
            <a:endParaRPr lang="es-CO" dirty="0" smtClean="0"/>
          </a:p>
          <a:p>
            <a:pPr>
              <a:spcBef>
                <a:spcPts val="0"/>
              </a:spcBef>
              <a:buNone/>
            </a:pPr>
            <a:r>
              <a:rPr lang="es-CO" dirty="0" smtClean="0"/>
              <a:t>En un ambiente educativo, los estudiantes aprenden contenidos de matemáticas, arte o ciencias pero también desarrollan habilidades intelectuales asociadas a esos aprendizajes tales como representar la realidad, elaborar juicios de valor, razonar, inventar o resolver problemas de varios tipos. Al tiempo de que aprenden otras habilidades comunicacionales que son importantes en su proceso de socialización. </a:t>
            </a:r>
          </a:p>
          <a:p>
            <a:pPr>
              <a:spcBef>
                <a:spcPts val="0"/>
              </a:spcBef>
              <a:buNone/>
            </a:pPr>
            <a:endParaRPr lang="es-CO" dirty="0" smtClean="0"/>
          </a:p>
          <a:p>
            <a:pPr>
              <a:spcBef>
                <a:spcPts val="0"/>
              </a:spcBef>
              <a:buNone/>
            </a:pPr>
            <a:r>
              <a:rPr lang="es-CO" dirty="0" smtClean="0"/>
              <a:t> Para que exista aprendizaje primeramente debe haber un contenido o mensaje nuevo el cual se decodifica y se resignifica y en función de los conocimientos previos y marcos de referencia, esta apropiación se convierte en aprendizaje siempre y cuando se aplique en la solución de problemas específicos. El aprendizaje es un proceso individual y cognitivo. </a:t>
            </a:r>
            <a:endParaRPr dirty="0"/>
          </a:p>
        </p:txBody>
      </p:sp>
    </p:spTree>
    <p:extLst>
      <p:ext uri="{BB962C8B-B14F-4D97-AF65-F5344CB8AC3E}">
        <p14:creationId xmlns:p14="http://schemas.microsoft.com/office/powerpoint/2010/main" val="259719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O" dirty="0" smtClean="0"/>
              <a:t>Es por lo anterior que en la Educación a Distancia los nuevos medios tecnológicos son un factor que deben ser atendidos de manera especial en la planeación, se espera que a través de ellos se potencialicen distintas formas de desarrollar actividades de</a:t>
            </a:r>
          </a:p>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donde el aprendizaje colaborativo refuerza los conocimientos nuevos entre dichas comunidades, estas actividades son planeadas para crear las condiciones pedagógicas y contextuales, donde el conocimiento y sus relaciones con los individuos son el factor principal para formar una "sociedad del conocimiento". </a:t>
            </a:r>
          </a:p>
          <a:p>
            <a:endParaRPr lang="es-CO" dirty="0" smtClean="0"/>
          </a:p>
          <a:p>
            <a:endParaRPr lang="es-CO" dirty="0" smtClean="0"/>
          </a:p>
          <a:p>
            <a:endParaRPr lang="es-CO" dirty="0"/>
          </a:p>
        </p:txBody>
      </p:sp>
    </p:spTree>
    <p:extLst>
      <p:ext uri="{BB962C8B-B14F-4D97-AF65-F5344CB8AC3E}">
        <p14:creationId xmlns:p14="http://schemas.microsoft.com/office/powerpoint/2010/main" val="255648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CO" dirty="0" smtClean="0"/>
              <a:t>En Educación a Distancia, el asesor además de ser experto en su área, necesita tener conocimientos teóricos y habilidades de carácter pedagógico y técnico para crear situaciones que fomenten el aprendizaje por cuenta propia, la construcción y la socialización del conocimiento mediante el uso selectivo  de  los  medios  tecnológicos  en  actividades  de  aprendizaje  colaborativo,  teniendo  en cuenta que es un mediador del proceso educativo. </a:t>
            </a:r>
            <a:endParaRPr lang="es-CO" dirty="0"/>
          </a:p>
        </p:txBody>
      </p:sp>
    </p:spTree>
    <p:extLst>
      <p:ext uri="{BB962C8B-B14F-4D97-AF65-F5344CB8AC3E}">
        <p14:creationId xmlns:p14="http://schemas.microsoft.com/office/powerpoint/2010/main" val="2078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CCF19C2-B1AE-F149-B6B2-288478149C9F}" type="datetimeFigureOut">
              <a:rPr lang="es-ES" smtClean="0"/>
              <a:t>25/07/2016</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7692347F-8D1A-B247-9700-3854C6143D34}" type="slidenum">
              <a:rPr lang="es-ES" smtClean="0"/>
              <a:t>‹Nº›</a:t>
            </a:fld>
            <a:endParaRPr lang="es-ES"/>
          </a:p>
        </p:txBody>
      </p:sp>
    </p:spTree>
    <p:extLst>
      <p:ext uri="{BB962C8B-B14F-4D97-AF65-F5344CB8AC3E}">
        <p14:creationId xmlns:p14="http://schemas.microsoft.com/office/powerpoint/2010/main" val="26656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CCF19C2-B1AE-F149-B6B2-288478149C9F}" type="datetimeFigureOut">
              <a:rPr lang="es-ES" smtClean="0"/>
              <a:t>25/07/2016</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7692347F-8D1A-B247-9700-3854C6143D34}" type="slidenum">
              <a:rPr lang="es-ES" smtClean="0"/>
              <a:t>‹Nº›</a:t>
            </a:fld>
            <a:endParaRPr lang="es-ES"/>
          </a:p>
        </p:txBody>
      </p:sp>
    </p:spTree>
    <p:extLst>
      <p:ext uri="{BB962C8B-B14F-4D97-AF65-F5344CB8AC3E}">
        <p14:creationId xmlns:p14="http://schemas.microsoft.com/office/powerpoint/2010/main" val="332690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s"/>
              <a:t>‹Nº›</a:t>
            </a:fld>
            <a:endParaRPr lang="e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lickr.com/photos/70768379@N05/7093153623/in/set-72157629490229966" TargetMode="Externa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uca.edu.ar/uca/common/grupo82/files/educacion-EVA-en-la-escuela_web-Depto.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66274" y="2261937"/>
            <a:ext cx="7918566" cy="2703889"/>
          </a:xfrm>
          <a:prstGeom prst="rect">
            <a:avLst/>
          </a:prstGeom>
        </p:spPr>
        <p:txBody>
          <a:bodyPr lIns="91425" tIns="91425" rIns="91425" bIns="91425" anchor="b" anchorCtr="0">
            <a:noAutofit/>
          </a:bodyPr>
          <a:lstStyle/>
          <a:p>
            <a:pPr algn="r">
              <a:spcBef>
                <a:spcPts val="0"/>
              </a:spcBef>
              <a:buNone/>
            </a:pPr>
            <a:r>
              <a:rPr lang="es-CO" sz="4800" dirty="0" smtClean="0">
                <a:latin typeface="Josefin Sans" pitchFamily="2" charset="0"/>
                <a:ea typeface="Josefin Sans" pitchFamily="2" charset="0"/>
              </a:rPr>
              <a:t/>
            </a:r>
            <a:br>
              <a:rPr lang="es-CO" sz="4800" dirty="0" smtClean="0">
                <a:latin typeface="Josefin Sans" pitchFamily="2" charset="0"/>
                <a:ea typeface="Josefin Sans" pitchFamily="2" charset="0"/>
              </a:rPr>
            </a:br>
            <a:r>
              <a:rPr lang="es-CO" sz="4800" dirty="0" smtClean="0">
                <a:latin typeface="Josefin Sans" pitchFamily="2" charset="0"/>
                <a:ea typeface="Josefin Sans" pitchFamily="2" charset="0"/>
              </a:rPr>
              <a:t>Ambientes virtuales de </a:t>
            </a:r>
            <a:r>
              <a:rPr lang="es-CO" sz="4800" dirty="0" smtClean="0">
                <a:latin typeface="Josefin Sans" pitchFamily="2" charset="0"/>
                <a:ea typeface="Josefin Sans" pitchFamily="2" charset="0"/>
              </a:rPr>
              <a:t>aprendizaje - AVA</a:t>
            </a:r>
            <a:r>
              <a:rPr lang="es-CO" sz="4800" dirty="0" smtClean="0">
                <a:latin typeface="Josefin Sans" pitchFamily="2" charset="0"/>
                <a:ea typeface="Josefin Sans" pitchFamily="2" charset="0"/>
              </a:rPr>
              <a:t/>
            </a:r>
            <a:br>
              <a:rPr lang="es-CO" sz="4800" dirty="0" smtClean="0">
                <a:latin typeface="Josefin Sans" pitchFamily="2" charset="0"/>
                <a:ea typeface="Josefin Sans" pitchFamily="2" charset="0"/>
              </a:rPr>
            </a:br>
            <a:r>
              <a:rPr lang="es-CO" sz="4800" dirty="0" smtClean="0">
                <a:latin typeface="Josefin Sans" pitchFamily="2" charset="0"/>
                <a:ea typeface="Josefin Sans" pitchFamily="2" charset="0"/>
              </a:rPr>
              <a:t/>
            </a:r>
            <a:br>
              <a:rPr lang="es-CO" sz="4800" dirty="0" smtClean="0">
                <a:latin typeface="Josefin Sans" pitchFamily="2" charset="0"/>
                <a:ea typeface="Josefin Sans" pitchFamily="2" charset="0"/>
              </a:rPr>
            </a:br>
            <a:r>
              <a:rPr lang="es-CO" sz="2400" dirty="0" smtClean="0">
                <a:latin typeface="Josefin Sans" pitchFamily="2" charset="0"/>
                <a:ea typeface="Josefin Sans" pitchFamily="2" charset="0"/>
              </a:rPr>
              <a:t>Ángela Valderrama</a:t>
            </a:r>
            <a:br>
              <a:rPr lang="es-CO" sz="2400" dirty="0" smtClean="0">
                <a:latin typeface="Josefin Sans" pitchFamily="2" charset="0"/>
                <a:ea typeface="Josefin Sans" pitchFamily="2" charset="0"/>
              </a:rPr>
            </a:br>
            <a:r>
              <a:rPr lang="es-CO" sz="2400" dirty="0" smtClean="0">
                <a:latin typeface="Josefin Sans" pitchFamily="2" charset="0"/>
                <a:ea typeface="Josefin Sans" pitchFamily="2" charset="0"/>
              </a:rPr>
              <a:t>Docente</a:t>
            </a:r>
            <a:br>
              <a:rPr lang="es-CO" sz="2400" dirty="0" smtClean="0">
                <a:latin typeface="Josefin Sans" pitchFamily="2" charset="0"/>
                <a:ea typeface="Josefin Sans" pitchFamily="2" charset="0"/>
              </a:rPr>
            </a:br>
            <a:r>
              <a:rPr lang="es-CO" sz="2400" dirty="0" smtClean="0">
                <a:latin typeface="Josefin Sans" pitchFamily="2" charset="0"/>
                <a:ea typeface="Josefin Sans" pitchFamily="2" charset="0"/>
              </a:rPr>
              <a:t>Programa Integración de Tecnologías a la Docencia</a:t>
            </a:r>
            <a:r>
              <a:rPr lang="es-CO" sz="2400" dirty="0" smtClean="0">
                <a:latin typeface="Josefin Sans" pitchFamily="2" charset="0"/>
                <a:ea typeface="Josefin Sans" pitchFamily="2" charset="0"/>
              </a:rPr>
              <a:t/>
            </a:r>
            <a:br>
              <a:rPr lang="es-CO" sz="2400" dirty="0" smtClean="0">
                <a:latin typeface="Josefin Sans" pitchFamily="2" charset="0"/>
                <a:ea typeface="Josefin Sans" pitchFamily="2" charset="0"/>
              </a:rPr>
            </a:br>
            <a:endParaRPr sz="2400" dirty="0">
              <a:latin typeface="Josefin Sans" pitchFamily="2" charset="0"/>
              <a:ea typeface="Josefin Sans" pitchFamily="2" charset="0"/>
            </a:endParaRPr>
          </a:p>
        </p:txBody>
      </p:sp>
      <p:sp>
        <p:nvSpPr>
          <p:cNvPr id="37" name="Shape 37"/>
          <p:cNvSpPr txBox="1">
            <a:spLocks noGrp="1"/>
          </p:cNvSpPr>
          <p:nvPr>
            <p:ph type="sldNum" idx="12"/>
          </p:nvPr>
        </p:nvSpPr>
        <p:spPr>
          <a:xfrm>
            <a:off x="8236141" y="6333309"/>
            <a:ext cx="548699" cy="524699"/>
          </a:xfrm>
          <a:prstGeom prst="rect">
            <a:avLst/>
          </a:prstGeom>
        </p:spPr>
        <p:txBody>
          <a:bodyPr lIns="91425" tIns="91425" rIns="91425" bIns="91425" anchor="ctr" anchorCtr="0">
            <a:noAutofit/>
          </a:bodyPr>
          <a:lstStyle/>
          <a:p>
            <a:pPr algn="ctr">
              <a:spcBef>
                <a:spcPts val="0"/>
              </a:spcBef>
              <a:buNone/>
            </a:pPr>
            <a:fld id="{00000000-1234-1234-1234-123412341234}" type="slidenum">
              <a:rPr lang="es"/>
              <a:t>1</a:t>
            </a:fld>
            <a:endParaRPr lang="es"/>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a:spcBef>
                <a:spcPts val="0"/>
              </a:spcBef>
              <a:buNone/>
            </a:pPr>
            <a:fld id="{00000000-1234-1234-1234-123412341234}" type="slidenum">
              <a:rPr lang="es" smtClean="0"/>
              <a:t>10</a:t>
            </a:fld>
            <a:endParaRPr lang="es"/>
          </a:p>
        </p:txBody>
      </p:sp>
      <p:sp>
        <p:nvSpPr>
          <p:cNvPr id="7" name="6 CuadroTexto"/>
          <p:cNvSpPr txBox="1"/>
          <p:nvPr/>
        </p:nvSpPr>
        <p:spPr>
          <a:xfrm>
            <a:off x="3464982" y="5189563"/>
            <a:ext cx="1789272" cy="461665"/>
          </a:xfrm>
          <a:prstGeom prst="rect">
            <a:avLst/>
          </a:prstGeom>
          <a:noFill/>
        </p:spPr>
        <p:txBody>
          <a:bodyPr wrap="none" rtlCol="0">
            <a:spAutoFit/>
          </a:bodyPr>
          <a:lstStyle/>
          <a:p>
            <a:r>
              <a:rPr lang="es-CO" sz="2400" b="1" dirty="0" smtClean="0">
                <a:solidFill>
                  <a:srgbClr val="00B0F0"/>
                </a:solidFill>
              </a:rPr>
              <a:t>¿Con qué?</a:t>
            </a:r>
            <a:endParaRPr lang="es-CO" sz="2400" b="1" dirty="0">
              <a:solidFill>
                <a:srgbClr val="00B0F0"/>
              </a:solidFill>
            </a:endParaRPr>
          </a:p>
        </p:txBody>
      </p:sp>
      <p:sp>
        <p:nvSpPr>
          <p:cNvPr id="8" name="7 CuadroTexto"/>
          <p:cNvSpPr txBox="1"/>
          <p:nvPr/>
        </p:nvSpPr>
        <p:spPr>
          <a:xfrm>
            <a:off x="803345" y="4338184"/>
            <a:ext cx="1624163" cy="461665"/>
          </a:xfrm>
          <a:prstGeom prst="rect">
            <a:avLst/>
          </a:prstGeom>
          <a:noFill/>
        </p:spPr>
        <p:txBody>
          <a:bodyPr wrap="none" rtlCol="0">
            <a:spAutoFit/>
          </a:bodyPr>
          <a:lstStyle/>
          <a:p>
            <a:r>
              <a:rPr lang="es-CO" sz="2400" dirty="0" smtClean="0"/>
              <a:t>¿Cuando?</a:t>
            </a:r>
            <a:endParaRPr lang="es-CO" sz="2400" dirty="0"/>
          </a:p>
        </p:txBody>
      </p:sp>
      <p:sp>
        <p:nvSpPr>
          <p:cNvPr id="9" name="8 CuadroTexto"/>
          <p:cNvSpPr txBox="1"/>
          <p:nvPr/>
        </p:nvSpPr>
        <p:spPr>
          <a:xfrm>
            <a:off x="5953890" y="2004813"/>
            <a:ext cx="1431802" cy="461665"/>
          </a:xfrm>
          <a:prstGeom prst="rect">
            <a:avLst/>
          </a:prstGeom>
          <a:noFill/>
        </p:spPr>
        <p:txBody>
          <a:bodyPr wrap="none" rtlCol="0">
            <a:spAutoFit/>
          </a:bodyPr>
          <a:lstStyle/>
          <a:p>
            <a:r>
              <a:rPr lang="es-CO" sz="2400" b="1" dirty="0" smtClean="0">
                <a:solidFill>
                  <a:schemeClr val="accent5">
                    <a:lumMod val="50000"/>
                  </a:schemeClr>
                </a:solidFill>
              </a:rPr>
              <a:t>¿Cómo?</a:t>
            </a:r>
            <a:endParaRPr lang="es-CO" sz="2400" b="1" dirty="0">
              <a:solidFill>
                <a:schemeClr val="accent5">
                  <a:lumMod val="50000"/>
                </a:schemeClr>
              </a:solidFill>
            </a:endParaRPr>
          </a:p>
        </p:txBody>
      </p:sp>
      <p:sp>
        <p:nvSpPr>
          <p:cNvPr id="10" name="9 CuadroTexto"/>
          <p:cNvSpPr txBox="1"/>
          <p:nvPr/>
        </p:nvSpPr>
        <p:spPr>
          <a:xfrm>
            <a:off x="1497658" y="1965055"/>
            <a:ext cx="1157689" cy="461665"/>
          </a:xfrm>
          <a:prstGeom prst="rect">
            <a:avLst/>
          </a:prstGeom>
          <a:noFill/>
        </p:spPr>
        <p:txBody>
          <a:bodyPr wrap="none" rtlCol="0">
            <a:spAutoFit/>
          </a:bodyPr>
          <a:lstStyle/>
          <a:p>
            <a:r>
              <a:rPr lang="es-CO" sz="2400" b="1" dirty="0" smtClean="0">
                <a:solidFill>
                  <a:srgbClr val="002060"/>
                </a:solidFill>
              </a:rPr>
              <a:t>¿Qué?</a:t>
            </a:r>
            <a:endParaRPr lang="es-CO" sz="2400" b="1" dirty="0">
              <a:solidFill>
                <a:srgbClr val="002060"/>
              </a:solidFill>
            </a:endParaRPr>
          </a:p>
        </p:txBody>
      </p:sp>
      <p:sp>
        <p:nvSpPr>
          <p:cNvPr id="11" name="10 CuadroTexto"/>
          <p:cNvSpPr txBox="1"/>
          <p:nvPr/>
        </p:nvSpPr>
        <p:spPr>
          <a:xfrm>
            <a:off x="6204388" y="4569016"/>
            <a:ext cx="2595582" cy="461665"/>
          </a:xfrm>
          <a:prstGeom prst="rect">
            <a:avLst/>
          </a:prstGeom>
          <a:noFill/>
        </p:spPr>
        <p:txBody>
          <a:bodyPr wrap="none" rtlCol="0">
            <a:spAutoFit/>
          </a:bodyPr>
          <a:lstStyle/>
          <a:p>
            <a:r>
              <a:rPr lang="es-CO" sz="2400" b="1" dirty="0" smtClean="0">
                <a:solidFill>
                  <a:srgbClr val="00B050"/>
                </a:solidFill>
              </a:rPr>
              <a:t>¿Cómo evaluar?</a:t>
            </a:r>
            <a:endParaRPr lang="es-CO" sz="2400" b="1" dirty="0">
              <a:solidFill>
                <a:srgbClr val="00B050"/>
              </a:solidFill>
            </a:endParaRPr>
          </a:p>
        </p:txBody>
      </p:sp>
      <p:sp>
        <p:nvSpPr>
          <p:cNvPr id="12" name="11 CuadroTexto"/>
          <p:cNvSpPr txBox="1"/>
          <p:nvPr/>
        </p:nvSpPr>
        <p:spPr>
          <a:xfrm>
            <a:off x="1615427" y="2980465"/>
            <a:ext cx="6474849" cy="707886"/>
          </a:xfrm>
          <a:prstGeom prst="rect">
            <a:avLst/>
          </a:prstGeom>
          <a:noFill/>
        </p:spPr>
        <p:txBody>
          <a:bodyPr wrap="none" rtlCol="0">
            <a:spAutoFit/>
          </a:bodyPr>
          <a:lstStyle/>
          <a:p>
            <a:pPr algn="ctr"/>
            <a:r>
              <a:rPr lang="es-CO" sz="2000" b="1" i="1" dirty="0">
                <a:solidFill>
                  <a:srgbClr val="C00000"/>
                </a:solidFill>
              </a:rPr>
              <a:t>implica una "planeación" del proceso </a:t>
            </a:r>
            <a:r>
              <a:rPr lang="es-CO" sz="2000" b="1" i="1" dirty="0" smtClean="0">
                <a:solidFill>
                  <a:srgbClr val="C00000"/>
                </a:solidFill>
              </a:rPr>
              <a:t>formativo</a:t>
            </a:r>
          </a:p>
          <a:p>
            <a:pPr algn="ctr"/>
            <a:r>
              <a:rPr lang="es-CO" sz="2000" b="1" i="1" dirty="0" smtClean="0">
                <a:solidFill>
                  <a:srgbClr val="C00000"/>
                </a:solidFill>
              </a:rPr>
              <a:t>(definir objetivos de aprendizaje, claros y medibles)</a:t>
            </a:r>
            <a:endParaRPr lang="es-CO" sz="2000" b="1" i="1" dirty="0">
              <a:solidFill>
                <a:srgbClr val="C00000"/>
              </a:solidFill>
            </a:endParaRPr>
          </a:p>
        </p:txBody>
      </p:sp>
    </p:spTree>
    <p:extLst>
      <p:ext uri="{BB962C8B-B14F-4D97-AF65-F5344CB8AC3E}">
        <p14:creationId xmlns:p14="http://schemas.microsoft.com/office/powerpoint/2010/main" val="286110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a:spcBef>
                <a:spcPts val="0"/>
              </a:spcBef>
              <a:buNone/>
            </a:pPr>
            <a:fld id="{00000000-1234-1234-1234-123412341234}" type="slidenum">
              <a:rPr lang="es" smtClean="0"/>
              <a:t>11</a:t>
            </a:fld>
            <a:endParaRPr lang="es"/>
          </a:p>
        </p:txBody>
      </p:sp>
      <p:sp>
        <p:nvSpPr>
          <p:cNvPr id="6" name="5 CuadroTexto"/>
          <p:cNvSpPr txBox="1"/>
          <p:nvPr/>
        </p:nvSpPr>
        <p:spPr>
          <a:xfrm>
            <a:off x="644724" y="1620092"/>
            <a:ext cx="7876424" cy="2585323"/>
          </a:xfrm>
          <a:prstGeom prst="rect">
            <a:avLst/>
          </a:prstGeom>
          <a:noFill/>
        </p:spPr>
        <p:txBody>
          <a:bodyPr wrap="square" rtlCol="0">
            <a:spAutoFit/>
          </a:bodyPr>
          <a:lstStyle/>
          <a:p>
            <a:pPr marL="342900" indent="-342900" algn="just">
              <a:buFont typeface="Wingdings" pitchFamily="2" charset="2"/>
              <a:buChar char="ü"/>
            </a:pPr>
            <a:r>
              <a:rPr lang="es-CO" sz="1800" dirty="0"/>
              <a:t>Es la respuesta a la pregunta ¿Qué quiero lograr </a:t>
            </a:r>
            <a:r>
              <a:rPr lang="es-CO" sz="1800" dirty="0" smtClean="0"/>
              <a:t>con esta </a:t>
            </a:r>
            <a:r>
              <a:rPr lang="es-CO" sz="1800" dirty="0"/>
              <a:t>acción formativa?</a:t>
            </a:r>
          </a:p>
          <a:p>
            <a:pPr marL="342900" indent="-342900" algn="just">
              <a:buFont typeface="Wingdings" pitchFamily="2" charset="2"/>
              <a:buChar char="ü"/>
            </a:pPr>
            <a:r>
              <a:rPr lang="es-CO" sz="1800" dirty="0" smtClean="0"/>
              <a:t> </a:t>
            </a:r>
            <a:r>
              <a:rPr lang="es-CO" sz="1800" dirty="0"/>
              <a:t>Describe el resultado esperado en materia de </a:t>
            </a:r>
            <a:r>
              <a:rPr lang="es-CO" sz="1800" dirty="0" smtClean="0"/>
              <a:t>aprendizajes por </a:t>
            </a:r>
            <a:r>
              <a:rPr lang="es-CO" sz="1800" dirty="0"/>
              <a:t>parte del aprendiz a partir de lo que el facilitador va </a:t>
            </a:r>
            <a:r>
              <a:rPr lang="es-CO" sz="1800" dirty="0" smtClean="0"/>
              <a:t>a trabajar </a:t>
            </a:r>
            <a:r>
              <a:rPr lang="es-CO" sz="1800" dirty="0"/>
              <a:t>con ellos.</a:t>
            </a:r>
          </a:p>
          <a:p>
            <a:pPr marL="342900" indent="-342900" algn="just">
              <a:buFont typeface="Wingdings" pitchFamily="2" charset="2"/>
              <a:buChar char="ü"/>
            </a:pPr>
            <a:r>
              <a:rPr lang="es-CO" sz="1800" dirty="0" smtClean="0"/>
              <a:t>Es </a:t>
            </a:r>
            <a:r>
              <a:rPr lang="es-CO" sz="1800" dirty="0"/>
              <a:t>el desempeño que los socios de aprendizaje deben </a:t>
            </a:r>
            <a:r>
              <a:rPr lang="es-CO" sz="1800" dirty="0" smtClean="0"/>
              <a:t>exhibir en </a:t>
            </a:r>
            <a:r>
              <a:rPr lang="es-CO" sz="1800" dirty="0"/>
              <a:t>términos de conocimiento, actitudes y habilidades </a:t>
            </a:r>
            <a:r>
              <a:rPr lang="es-CO" sz="1800" dirty="0" smtClean="0"/>
              <a:t>una vez </a:t>
            </a:r>
            <a:r>
              <a:rPr lang="es-CO" sz="1800" dirty="0"/>
              <a:t>vivido el proceso de enseñanza – </a:t>
            </a:r>
            <a:r>
              <a:rPr lang="es-CO" sz="1800" dirty="0" smtClean="0"/>
              <a:t>aprendizaje.</a:t>
            </a:r>
            <a:endParaRPr lang="es-CO" sz="1800" dirty="0"/>
          </a:p>
          <a:p>
            <a:pPr marL="342900" indent="-342900" algn="just">
              <a:buFont typeface="Wingdings" pitchFamily="2" charset="2"/>
              <a:buChar char="ü"/>
            </a:pPr>
            <a:r>
              <a:rPr lang="es-CO" sz="1800" dirty="0" smtClean="0"/>
              <a:t>Son </a:t>
            </a:r>
            <a:r>
              <a:rPr lang="es-CO" sz="1800" dirty="0"/>
              <a:t>el centro del diseño didáctico.</a:t>
            </a:r>
          </a:p>
          <a:p>
            <a:pPr marL="342900" indent="-342900" algn="just">
              <a:buFont typeface="Wingdings" pitchFamily="2" charset="2"/>
              <a:buChar char="ü"/>
            </a:pPr>
            <a:r>
              <a:rPr lang="es-CO" sz="1800" dirty="0" smtClean="0"/>
              <a:t>Es </a:t>
            </a:r>
            <a:r>
              <a:rPr lang="es-CO" sz="1800" dirty="0"/>
              <a:t>el marco de referencia para la medición del proceso </a:t>
            </a:r>
            <a:r>
              <a:rPr lang="es-CO" sz="1800" dirty="0" smtClean="0"/>
              <a:t>de aprendizaje</a:t>
            </a:r>
            <a:r>
              <a:rPr lang="es-CO" sz="1800" dirty="0"/>
              <a:t>.</a:t>
            </a:r>
          </a:p>
        </p:txBody>
      </p:sp>
      <p:sp>
        <p:nvSpPr>
          <p:cNvPr id="7" name="6 Rectángulo"/>
          <p:cNvSpPr/>
          <p:nvPr/>
        </p:nvSpPr>
        <p:spPr>
          <a:xfrm>
            <a:off x="1394402" y="940626"/>
            <a:ext cx="6377067" cy="584775"/>
          </a:xfrm>
          <a:prstGeom prst="rect">
            <a:avLst/>
          </a:prstGeom>
        </p:spPr>
        <p:txBody>
          <a:bodyPr wrap="none">
            <a:spAutoFit/>
          </a:bodyPr>
          <a:lstStyle/>
          <a:p>
            <a:r>
              <a:rPr lang="es-CO" sz="3200" b="1" dirty="0" smtClean="0">
                <a:solidFill>
                  <a:srgbClr val="C00000"/>
                </a:solidFill>
                <a:latin typeface="Calibri" pitchFamily="34" charset="0"/>
                <a:ea typeface="Josefin Sans" pitchFamily="2" charset="0"/>
              </a:rPr>
              <a:t>¿Qué es un objetivo de aprendizaje?</a:t>
            </a:r>
            <a:endParaRPr lang="en-US" sz="3200" b="1" dirty="0">
              <a:solidFill>
                <a:srgbClr val="C00000"/>
              </a:solidFill>
              <a:latin typeface="Calibri" pitchFamily="34" charset="0"/>
              <a:ea typeface="Josefin Sans"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236" y="4205414"/>
            <a:ext cx="3703114" cy="265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185170" y="5202227"/>
            <a:ext cx="1786066" cy="307777"/>
          </a:xfrm>
          <a:prstGeom prst="rect">
            <a:avLst/>
          </a:prstGeom>
        </p:spPr>
        <p:txBody>
          <a:bodyPr wrap="none">
            <a:spAutoFit/>
          </a:bodyPr>
          <a:lstStyle/>
          <a:p>
            <a:r>
              <a:rPr lang="es-CO" dirty="0"/>
              <a:t>https://goo.gl/ortzCd</a:t>
            </a:r>
          </a:p>
        </p:txBody>
      </p:sp>
    </p:spTree>
    <p:extLst>
      <p:ext uri="{BB962C8B-B14F-4D97-AF65-F5344CB8AC3E}">
        <p14:creationId xmlns:p14="http://schemas.microsoft.com/office/powerpoint/2010/main" val="226341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a:spcBef>
                <a:spcPts val="0"/>
              </a:spcBef>
              <a:buNone/>
            </a:pPr>
            <a:fld id="{00000000-1234-1234-1234-123412341234}" type="slidenum">
              <a:rPr lang="es" smtClean="0"/>
              <a:t>12</a:t>
            </a:fld>
            <a:endParaRPr lang="es"/>
          </a:p>
        </p:txBody>
      </p:sp>
      <p:sp>
        <p:nvSpPr>
          <p:cNvPr id="6" name="5 Rectángulo"/>
          <p:cNvSpPr/>
          <p:nvPr/>
        </p:nvSpPr>
        <p:spPr>
          <a:xfrm>
            <a:off x="453498" y="1207910"/>
            <a:ext cx="4475905" cy="584775"/>
          </a:xfrm>
          <a:prstGeom prst="rect">
            <a:avLst/>
          </a:prstGeom>
        </p:spPr>
        <p:txBody>
          <a:bodyPr wrap="none">
            <a:spAutoFit/>
          </a:bodyPr>
          <a:lstStyle/>
          <a:p>
            <a:r>
              <a:rPr lang="es-CO" sz="3200" b="1" dirty="0" smtClean="0">
                <a:solidFill>
                  <a:srgbClr val="C00000"/>
                </a:solidFill>
                <a:latin typeface="Calibri" pitchFamily="34" charset="0"/>
                <a:ea typeface="Josefin Sans" pitchFamily="2" charset="0"/>
              </a:rPr>
              <a:t>Contenidos de formación</a:t>
            </a:r>
            <a:endParaRPr lang="en-US" sz="3200" b="1" dirty="0">
              <a:solidFill>
                <a:srgbClr val="C00000"/>
              </a:solidFill>
              <a:latin typeface="Calibri" pitchFamily="34" charset="0"/>
              <a:ea typeface="Josefin Sans" pitchFamily="2" charset="0"/>
            </a:endParaRPr>
          </a:p>
        </p:txBody>
      </p:sp>
      <p:sp>
        <p:nvSpPr>
          <p:cNvPr id="7" name="6 Rectángulo redondeado"/>
          <p:cNvSpPr/>
          <p:nvPr/>
        </p:nvSpPr>
        <p:spPr>
          <a:xfrm>
            <a:off x="742122" y="2213113"/>
            <a:ext cx="7620000" cy="34588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itchFamily="34" charset="0"/>
              <a:buChar char="•"/>
            </a:pPr>
            <a:r>
              <a:rPr lang="es-CO" sz="2400" dirty="0">
                <a:solidFill>
                  <a:schemeClr val="tx1"/>
                </a:solidFill>
              </a:rPr>
              <a:t>La respuesta en materia de los conocimientos, </a:t>
            </a:r>
            <a:r>
              <a:rPr lang="es-CO" sz="2400" dirty="0" smtClean="0">
                <a:solidFill>
                  <a:schemeClr val="tx1"/>
                </a:solidFill>
              </a:rPr>
              <a:t>habilidades </a:t>
            </a:r>
            <a:r>
              <a:rPr lang="es-CO" sz="2400" dirty="0">
                <a:solidFill>
                  <a:schemeClr val="tx1"/>
                </a:solidFill>
              </a:rPr>
              <a:t>y actitudes que el facilitador debe </a:t>
            </a:r>
            <a:r>
              <a:rPr lang="es-CO" sz="2400" dirty="0" smtClean="0">
                <a:solidFill>
                  <a:schemeClr val="tx1"/>
                </a:solidFill>
              </a:rPr>
              <a:t>transferir</a:t>
            </a:r>
            <a:r>
              <a:rPr lang="es-CO" sz="2400" dirty="0">
                <a:solidFill>
                  <a:schemeClr val="tx1"/>
                </a:solidFill>
              </a:rPr>
              <a:t>, desarrollar y movilizar para alcanzar el </a:t>
            </a:r>
            <a:r>
              <a:rPr lang="es-CO" sz="2400" dirty="0" smtClean="0">
                <a:solidFill>
                  <a:schemeClr val="tx1"/>
                </a:solidFill>
              </a:rPr>
              <a:t>logro </a:t>
            </a:r>
            <a:r>
              <a:rPr lang="es-CO" sz="2400" dirty="0">
                <a:solidFill>
                  <a:schemeClr val="tx1"/>
                </a:solidFill>
              </a:rPr>
              <a:t>de los objetivos de aprendizaje</a:t>
            </a:r>
            <a:r>
              <a:rPr lang="es-CO" sz="2400" dirty="0" smtClean="0">
                <a:solidFill>
                  <a:schemeClr val="tx1"/>
                </a:solidFill>
              </a:rPr>
              <a:t>.</a:t>
            </a:r>
          </a:p>
          <a:p>
            <a:pPr marL="342900" indent="-342900" algn="just">
              <a:buFont typeface="Arial" pitchFamily="34" charset="0"/>
              <a:buChar char="•"/>
            </a:pPr>
            <a:r>
              <a:rPr lang="es-CO" sz="2400" dirty="0">
                <a:solidFill>
                  <a:schemeClr val="tx1"/>
                </a:solidFill>
              </a:rPr>
              <a:t>Hay que cuidar que sean precisos y </a:t>
            </a:r>
            <a:r>
              <a:rPr lang="es-CO" sz="2400" dirty="0" smtClean="0">
                <a:solidFill>
                  <a:schemeClr val="tx1"/>
                </a:solidFill>
              </a:rPr>
              <a:t>orientados al </a:t>
            </a:r>
            <a:r>
              <a:rPr lang="es-CO" sz="2400" dirty="0">
                <a:solidFill>
                  <a:schemeClr val="tx1"/>
                </a:solidFill>
              </a:rPr>
              <a:t>logro de los objetivos, evitando sobrecargas </a:t>
            </a:r>
            <a:r>
              <a:rPr lang="es-CO" sz="2400" dirty="0" smtClean="0">
                <a:solidFill>
                  <a:schemeClr val="tx1"/>
                </a:solidFill>
              </a:rPr>
              <a:t>o distracciones </a:t>
            </a:r>
            <a:r>
              <a:rPr lang="es-CO" sz="2400" dirty="0">
                <a:solidFill>
                  <a:schemeClr val="tx1"/>
                </a:solidFill>
              </a:rPr>
              <a:t>que alejen de su logro.</a:t>
            </a:r>
          </a:p>
        </p:txBody>
      </p:sp>
    </p:spTree>
    <p:extLst>
      <p:ext uri="{BB962C8B-B14F-4D97-AF65-F5344CB8AC3E}">
        <p14:creationId xmlns:p14="http://schemas.microsoft.com/office/powerpoint/2010/main" val="304382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a:spcBef>
                <a:spcPts val="0"/>
              </a:spcBef>
              <a:buNone/>
            </a:pPr>
            <a:fld id="{00000000-1234-1234-1234-123412341234}" type="slidenum">
              <a:rPr lang="es" smtClean="0"/>
              <a:t>13</a:t>
            </a:fld>
            <a:endParaRPr lang="es"/>
          </a:p>
        </p:txBody>
      </p:sp>
      <p:sp>
        <p:nvSpPr>
          <p:cNvPr id="6" name="5 Rectángulo"/>
          <p:cNvSpPr/>
          <p:nvPr/>
        </p:nvSpPr>
        <p:spPr>
          <a:xfrm>
            <a:off x="453498" y="1207910"/>
            <a:ext cx="4475905" cy="584775"/>
          </a:xfrm>
          <a:prstGeom prst="rect">
            <a:avLst/>
          </a:prstGeom>
        </p:spPr>
        <p:txBody>
          <a:bodyPr wrap="none">
            <a:spAutoFit/>
          </a:bodyPr>
          <a:lstStyle/>
          <a:p>
            <a:r>
              <a:rPr lang="es-CO" sz="3200" b="1" dirty="0" smtClean="0">
                <a:solidFill>
                  <a:srgbClr val="C00000"/>
                </a:solidFill>
                <a:latin typeface="Calibri" pitchFamily="34" charset="0"/>
                <a:ea typeface="Josefin Sans" pitchFamily="2" charset="0"/>
              </a:rPr>
              <a:t>Contenidos de formación</a:t>
            </a:r>
            <a:endParaRPr lang="en-US" sz="3200" b="1" dirty="0">
              <a:solidFill>
                <a:srgbClr val="C00000"/>
              </a:solidFill>
              <a:latin typeface="Calibri" pitchFamily="34" charset="0"/>
              <a:ea typeface="Josefin Sans" pitchFamily="2" charset="0"/>
            </a:endParaRPr>
          </a:p>
        </p:txBody>
      </p:sp>
      <p:graphicFrame>
        <p:nvGraphicFramePr>
          <p:cNvPr id="7" name="6 Diagrama"/>
          <p:cNvGraphicFramePr/>
          <p:nvPr>
            <p:extLst>
              <p:ext uri="{D42A27DB-BD31-4B8C-83A1-F6EECF244321}">
                <p14:modId xmlns:p14="http://schemas.microsoft.com/office/powerpoint/2010/main" val="3256469987"/>
              </p:ext>
            </p:extLst>
          </p:nvPr>
        </p:nvGraphicFramePr>
        <p:xfrm>
          <a:off x="1524000" y="1397000"/>
          <a:ext cx="6983896"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55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a:spcBef>
                <a:spcPts val="0"/>
              </a:spcBef>
              <a:buNone/>
            </a:pPr>
            <a:fld id="{00000000-1234-1234-1234-123412341234}" type="slidenum">
              <a:rPr lang="es" smtClean="0"/>
              <a:t>14</a:t>
            </a:fld>
            <a:endParaRPr lang="es"/>
          </a:p>
        </p:txBody>
      </p:sp>
      <p:sp>
        <p:nvSpPr>
          <p:cNvPr id="7" name="6 Rectángulo"/>
          <p:cNvSpPr/>
          <p:nvPr/>
        </p:nvSpPr>
        <p:spPr>
          <a:xfrm>
            <a:off x="426994" y="1156864"/>
            <a:ext cx="3571812" cy="584775"/>
          </a:xfrm>
          <a:prstGeom prst="rect">
            <a:avLst/>
          </a:prstGeom>
        </p:spPr>
        <p:txBody>
          <a:bodyPr wrap="none">
            <a:spAutoFit/>
          </a:bodyPr>
          <a:lstStyle/>
          <a:p>
            <a:r>
              <a:rPr lang="es-CO" sz="3200" b="1" dirty="0" smtClean="0">
                <a:solidFill>
                  <a:srgbClr val="C00000"/>
                </a:solidFill>
                <a:latin typeface="Calibri" pitchFamily="34" charset="0"/>
                <a:ea typeface="Josefin Sans" pitchFamily="2" charset="0"/>
              </a:rPr>
              <a:t>Guía de aprendizaje</a:t>
            </a:r>
            <a:endParaRPr lang="en-US" sz="3200" b="1" dirty="0">
              <a:solidFill>
                <a:srgbClr val="C00000"/>
              </a:solidFill>
              <a:latin typeface="Calibri" pitchFamily="34" charset="0"/>
              <a:ea typeface="Josefin Sans" pitchFamily="2" charset="0"/>
            </a:endParaRPr>
          </a:p>
        </p:txBody>
      </p:sp>
      <p:sp>
        <p:nvSpPr>
          <p:cNvPr id="8" name="7 Rectángulo redondeado"/>
          <p:cNvSpPr/>
          <p:nvPr/>
        </p:nvSpPr>
        <p:spPr>
          <a:xfrm>
            <a:off x="267967" y="1726425"/>
            <a:ext cx="8478468" cy="43960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itchFamily="2" charset="2"/>
              <a:buChar char="ü"/>
            </a:pPr>
            <a:r>
              <a:rPr lang="es-CO" sz="2000" dirty="0">
                <a:solidFill>
                  <a:schemeClr val="tx1"/>
                </a:solidFill>
              </a:rPr>
              <a:t>Una serie ordenada de actividades que </a:t>
            </a:r>
            <a:r>
              <a:rPr lang="es-CO" sz="2000" dirty="0" smtClean="0">
                <a:solidFill>
                  <a:schemeClr val="tx1"/>
                </a:solidFill>
              </a:rPr>
              <a:t>pretende enseñar </a:t>
            </a:r>
            <a:r>
              <a:rPr lang="es-CO" sz="2000" dirty="0">
                <a:solidFill>
                  <a:schemeClr val="tx1"/>
                </a:solidFill>
              </a:rPr>
              <a:t>un conjunto determinado de contenidos.</a:t>
            </a:r>
          </a:p>
          <a:p>
            <a:pPr marL="342900" indent="-342900" algn="just">
              <a:buFont typeface="Wingdings" pitchFamily="2" charset="2"/>
              <a:buChar char="ü"/>
            </a:pPr>
            <a:r>
              <a:rPr lang="es-CO" sz="2000" dirty="0">
                <a:solidFill>
                  <a:schemeClr val="tx1"/>
                </a:solidFill>
              </a:rPr>
              <a:t>Las secuencias didácticas contienen tres </a:t>
            </a:r>
            <a:r>
              <a:rPr lang="es-CO" sz="2000" dirty="0" smtClean="0">
                <a:solidFill>
                  <a:schemeClr val="tx1"/>
                </a:solidFill>
              </a:rPr>
              <a:t>momentos básicos </a:t>
            </a:r>
            <a:r>
              <a:rPr lang="es-CO" sz="2000" dirty="0">
                <a:solidFill>
                  <a:schemeClr val="tx1"/>
                </a:solidFill>
              </a:rPr>
              <a:t>referidos a actividades de apertura, desarrollo </a:t>
            </a:r>
            <a:r>
              <a:rPr lang="es-CO" sz="2000" dirty="0" smtClean="0">
                <a:solidFill>
                  <a:schemeClr val="tx1"/>
                </a:solidFill>
              </a:rPr>
              <a:t>y cierre.</a:t>
            </a:r>
          </a:p>
          <a:p>
            <a:pPr marL="342900" indent="-342900" algn="just">
              <a:buFont typeface="Wingdings" pitchFamily="2" charset="2"/>
              <a:buChar char="ü"/>
            </a:pPr>
            <a:r>
              <a:rPr lang="es-CO" sz="2000" dirty="0" smtClean="0">
                <a:solidFill>
                  <a:schemeClr val="tx1"/>
                </a:solidFill>
              </a:rPr>
              <a:t>Es </a:t>
            </a:r>
            <a:r>
              <a:rPr lang="es-CO" sz="2000" dirty="0">
                <a:solidFill>
                  <a:schemeClr val="tx1"/>
                </a:solidFill>
              </a:rPr>
              <a:t>una formato para el diseño de la solución de </a:t>
            </a:r>
            <a:r>
              <a:rPr lang="es-CO" sz="2000" dirty="0" smtClean="0">
                <a:solidFill>
                  <a:schemeClr val="tx1"/>
                </a:solidFill>
              </a:rPr>
              <a:t>aprendizaje, donde </a:t>
            </a:r>
            <a:r>
              <a:rPr lang="es-CO" sz="2000" dirty="0">
                <a:solidFill>
                  <a:schemeClr val="tx1"/>
                </a:solidFill>
              </a:rPr>
              <a:t>se integran los objetivos, los contenidos, </a:t>
            </a:r>
            <a:r>
              <a:rPr lang="es-CO" sz="2000" dirty="0" smtClean="0">
                <a:solidFill>
                  <a:schemeClr val="tx1"/>
                </a:solidFill>
              </a:rPr>
              <a:t>formas (técnicas </a:t>
            </a:r>
            <a:r>
              <a:rPr lang="es-CO" sz="2000" dirty="0">
                <a:solidFill>
                  <a:schemeClr val="tx1"/>
                </a:solidFill>
              </a:rPr>
              <a:t>y medios) y se especifica los recursos y duración</a:t>
            </a:r>
            <a:r>
              <a:rPr lang="es-CO" sz="2000" dirty="0" smtClean="0">
                <a:solidFill>
                  <a:schemeClr val="tx1"/>
                </a:solidFill>
              </a:rPr>
              <a:t>.</a:t>
            </a:r>
          </a:p>
          <a:p>
            <a:pPr marL="342900" indent="-342900" algn="just">
              <a:buFont typeface="Wingdings" pitchFamily="2" charset="2"/>
              <a:buChar char="ü"/>
            </a:pPr>
            <a:r>
              <a:rPr lang="es-CO" sz="2000" dirty="0">
                <a:solidFill>
                  <a:schemeClr val="tx1"/>
                </a:solidFill>
              </a:rPr>
              <a:t>En ella se deben reflejar el logro de los objetivos y </a:t>
            </a:r>
            <a:r>
              <a:rPr lang="es-CO" sz="2000" dirty="0" smtClean="0">
                <a:solidFill>
                  <a:schemeClr val="tx1"/>
                </a:solidFill>
              </a:rPr>
              <a:t>el desarrollo </a:t>
            </a:r>
            <a:r>
              <a:rPr lang="es-CO" sz="2000" dirty="0">
                <a:solidFill>
                  <a:schemeClr val="tx1"/>
                </a:solidFill>
              </a:rPr>
              <a:t>de los contenidos, a través de las didácticas y </a:t>
            </a:r>
            <a:r>
              <a:rPr lang="es-CO" sz="2000" dirty="0" smtClean="0">
                <a:solidFill>
                  <a:schemeClr val="tx1"/>
                </a:solidFill>
              </a:rPr>
              <a:t>las técnicas </a:t>
            </a:r>
            <a:r>
              <a:rPr lang="es-CO" sz="2000" dirty="0">
                <a:solidFill>
                  <a:schemeClr val="tx1"/>
                </a:solidFill>
              </a:rPr>
              <a:t>de enseñanza - aprendizaje.</a:t>
            </a:r>
          </a:p>
        </p:txBody>
      </p:sp>
    </p:spTree>
    <p:extLst>
      <p:ext uri="{BB962C8B-B14F-4D97-AF65-F5344CB8AC3E}">
        <p14:creationId xmlns:p14="http://schemas.microsoft.com/office/powerpoint/2010/main" val="40872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a:spcBef>
                <a:spcPts val="0"/>
              </a:spcBef>
              <a:buNone/>
            </a:pPr>
            <a:fld id="{00000000-1234-1234-1234-123412341234}" type="slidenum">
              <a:rPr lang="es" smtClean="0"/>
              <a:t>15</a:t>
            </a:fld>
            <a:endParaRPr lang="es"/>
          </a:p>
        </p:txBody>
      </p:sp>
      <p:sp>
        <p:nvSpPr>
          <p:cNvPr id="6" name="Shape 63"/>
          <p:cNvSpPr txBox="1">
            <a:spLocks noGrp="1"/>
          </p:cNvSpPr>
          <p:nvPr>
            <p:ph type="title"/>
          </p:nvPr>
        </p:nvSpPr>
        <p:spPr>
          <a:xfrm>
            <a:off x="916442" y="3036627"/>
            <a:ext cx="7856497" cy="677078"/>
          </a:xfrm>
          <a:prstGeom prst="rect">
            <a:avLst/>
          </a:prstGeom>
        </p:spPr>
        <p:txBody>
          <a:bodyPr wrap="square">
            <a:spAutoFit/>
          </a:bodyPr>
          <a:lstStyle/>
          <a:p>
            <a:pPr algn="ctr"/>
            <a:r>
              <a:rPr lang="es-CO" sz="3200" dirty="0" smtClean="0">
                <a:solidFill>
                  <a:srgbClr val="C00000"/>
                </a:solidFill>
                <a:latin typeface="Calibri" pitchFamily="34" charset="0"/>
                <a:ea typeface="Josefin Sans" pitchFamily="2" charset="0"/>
              </a:rPr>
              <a:t>Plataforma Educativa</a:t>
            </a:r>
            <a:endParaRPr sz="3200" dirty="0">
              <a:solidFill>
                <a:srgbClr val="C00000"/>
              </a:solidFill>
              <a:latin typeface="Calibri" pitchFamily="34" charset="0"/>
              <a:ea typeface="Josefin Sans" pitchFamily="2" charset="0"/>
            </a:endParaRPr>
          </a:p>
        </p:txBody>
      </p:sp>
    </p:spTree>
    <p:extLst>
      <p:ext uri="{BB962C8B-B14F-4D97-AF65-F5344CB8AC3E}">
        <p14:creationId xmlns:p14="http://schemas.microsoft.com/office/powerpoint/2010/main" val="38931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b="12381"/>
          <a:stretch/>
        </p:blipFill>
        <p:spPr>
          <a:xfrm>
            <a:off x="1098486" y="1048027"/>
            <a:ext cx="7119239" cy="5707595"/>
          </a:xfrm>
          <a:prstGeom prst="rect">
            <a:avLst/>
          </a:prstGeom>
          <a:ln>
            <a:noFill/>
          </a:ln>
          <a:effectLst>
            <a:outerShdw blurRad="292100" dist="139700" dir="2700000" algn="tl" rotWithShape="0">
              <a:srgbClr val="333333">
                <a:alpha val="65000"/>
              </a:srgbClr>
            </a:outerShdw>
          </a:effectLst>
        </p:spPr>
      </p:pic>
      <p:sp>
        <p:nvSpPr>
          <p:cNvPr id="6" name="Marcador de número de diapositiva 4"/>
          <p:cNvSpPr>
            <a:spLocks noGrp="1"/>
          </p:cNvSpPr>
          <p:nvPr>
            <p:ph type="sldNum" idx="12"/>
          </p:nvPr>
        </p:nvSpPr>
        <p:spPr>
          <a:xfrm>
            <a:off x="8219906" y="6333301"/>
            <a:ext cx="548699" cy="524699"/>
          </a:xfrm>
        </p:spPr>
        <p:txBody>
          <a:bodyPr/>
          <a:lstStyle/>
          <a:p>
            <a:pPr>
              <a:spcBef>
                <a:spcPts val="0"/>
              </a:spcBef>
              <a:buNone/>
            </a:pPr>
            <a:r>
              <a:rPr lang="es" dirty="0" smtClean="0"/>
              <a:t>23</a:t>
            </a:r>
            <a:endParaRPr lang="es" dirty="0"/>
          </a:p>
        </p:txBody>
      </p:sp>
    </p:spTree>
    <p:extLst>
      <p:ext uri="{BB962C8B-B14F-4D97-AF65-F5344CB8AC3E}">
        <p14:creationId xmlns:p14="http://schemas.microsoft.com/office/powerpoint/2010/main" val="3362205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08074" y="1968123"/>
            <a:ext cx="8155452" cy="3508653"/>
          </a:xfrm>
          <a:prstGeom prst="rect">
            <a:avLst/>
          </a:prstGeom>
          <a:noFill/>
        </p:spPr>
        <p:txBody>
          <a:bodyPr wrap="square" rtlCol="0">
            <a:spAutoFit/>
          </a:bodyPr>
          <a:lstStyle/>
          <a:p>
            <a:pPr algn="just"/>
            <a:r>
              <a:rPr lang="es-CO" sz="1800" dirty="0">
                <a:latin typeface="+mn-lt"/>
                <a:ea typeface="Josefin Sans" pitchFamily="2" charset="0"/>
              </a:rPr>
              <a:t>En el caso del </a:t>
            </a:r>
            <a:r>
              <a:rPr lang="es-CO" sz="1800" i="1" dirty="0">
                <a:latin typeface="+mn-lt"/>
                <a:ea typeface="Josefin Sans" pitchFamily="2" charset="0"/>
              </a:rPr>
              <a:t>e-</a:t>
            </a:r>
            <a:r>
              <a:rPr lang="es-CO" sz="1800" i="1" dirty="0" err="1">
                <a:latin typeface="+mn-lt"/>
                <a:ea typeface="Josefin Sans" pitchFamily="2" charset="0"/>
              </a:rPr>
              <a:t>learning</a:t>
            </a:r>
            <a:r>
              <a:rPr lang="es-CO" sz="1800" i="1" dirty="0">
                <a:latin typeface="+mn-lt"/>
                <a:ea typeface="Josefin Sans" pitchFamily="2" charset="0"/>
              </a:rPr>
              <a:t> </a:t>
            </a:r>
            <a:r>
              <a:rPr lang="es-CO" sz="1800" dirty="0">
                <a:latin typeface="+mn-lt"/>
                <a:ea typeface="Josefin Sans" pitchFamily="2" charset="0"/>
              </a:rPr>
              <a:t>la gestión está centrada en los procesos de enseñanza y aprendizaje a través de</a:t>
            </a:r>
            <a:r>
              <a:rPr lang="es-CO" sz="1800" dirty="0" smtClean="0">
                <a:latin typeface="+mn-lt"/>
                <a:ea typeface="Josefin Sans" pitchFamily="2" charset="0"/>
              </a:rPr>
              <a:t>:</a:t>
            </a:r>
          </a:p>
          <a:p>
            <a:pPr algn="just"/>
            <a:endParaRPr lang="es-CO" sz="2400" dirty="0">
              <a:latin typeface="Josefin Sans" pitchFamily="2" charset="0"/>
              <a:ea typeface="Josefin Sans" pitchFamily="2" charset="0"/>
            </a:endParaRPr>
          </a:p>
          <a:p>
            <a:pPr marL="342900" indent="-342900" algn="just" fontAlgn="base">
              <a:buFont typeface="Wingdings" pitchFamily="2" charset="2"/>
              <a:buChar char="ü"/>
            </a:pPr>
            <a:r>
              <a:rPr lang="es-CO" sz="1800" dirty="0"/>
              <a:t>Compartir materiales de estudio.</a:t>
            </a:r>
          </a:p>
          <a:p>
            <a:pPr marL="342900" indent="-342900" algn="just" fontAlgn="base">
              <a:buFont typeface="Wingdings" pitchFamily="2" charset="2"/>
              <a:buChar char="ü"/>
            </a:pPr>
            <a:r>
              <a:rPr lang="es-CO" sz="1800" dirty="0"/>
              <a:t>Plantear actividades</a:t>
            </a:r>
            <a:r>
              <a:rPr lang="es-CO" sz="1800" dirty="0"/>
              <a:t>.</a:t>
            </a:r>
          </a:p>
          <a:p>
            <a:pPr marL="342900" indent="-342900" algn="just" fontAlgn="base">
              <a:buFont typeface="Wingdings" pitchFamily="2" charset="2"/>
              <a:buChar char="ü"/>
            </a:pPr>
            <a:r>
              <a:rPr lang="es-CO" sz="1800" dirty="0" smtClean="0"/>
              <a:t>Contar </a:t>
            </a:r>
            <a:r>
              <a:rPr lang="es-CO" sz="1800" dirty="0"/>
              <a:t>con herramientas de comunicación</a:t>
            </a:r>
            <a:r>
              <a:rPr lang="es-CO" sz="1800" dirty="0"/>
              <a:t>.</a:t>
            </a:r>
          </a:p>
          <a:p>
            <a:pPr marL="342900" indent="-342900" algn="just" fontAlgn="base">
              <a:buFont typeface="Wingdings" pitchFamily="2" charset="2"/>
              <a:buChar char="ü"/>
            </a:pPr>
            <a:r>
              <a:rPr lang="es-CO" sz="1800" dirty="0" smtClean="0"/>
              <a:t>Realizar </a:t>
            </a:r>
            <a:r>
              <a:rPr lang="es-CO" sz="1800" dirty="0"/>
              <a:t>seguimiento a los estudiantes</a:t>
            </a:r>
            <a:r>
              <a:rPr lang="es-CO" sz="1800" dirty="0"/>
              <a:t>.</a:t>
            </a:r>
          </a:p>
          <a:p>
            <a:pPr marL="342900" indent="-342900" algn="just" fontAlgn="base">
              <a:buFont typeface="Wingdings" pitchFamily="2" charset="2"/>
              <a:buChar char="ü"/>
            </a:pPr>
            <a:r>
              <a:rPr lang="es-CO" sz="1800" dirty="0" smtClean="0"/>
              <a:t>Dejar </a:t>
            </a:r>
            <a:r>
              <a:rPr lang="es-CO" sz="1800" dirty="0"/>
              <a:t>registro de las acciones de los participantes en el entorno.</a:t>
            </a:r>
          </a:p>
          <a:p>
            <a:pPr marL="342900" indent="-342900">
              <a:buFont typeface="Arial" pitchFamily="34" charset="0"/>
              <a:buChar char="•"/>
            </a:pPr>
            <a:endParaRPr lang="en-US" sz="2400" dirty="0" smtClean="0">
              <a:latin typeface="Josefin Sans" pitchFamily="2" charset="0"/>
              <a:ea typeface="Josefin Sans" pitchFamily="2" charset="0"/>
            </a:endParaRPr>
          </a:p>
          <a:p>
            <a:endParaRPr lang="en-US" sz="2400" dirty="0">
              <a:latin typeface="Josefin Sans" pitchFamily="2" charset="0"/>
              <a:ea typeface="Josefin Sans" pitchFamily="2" charset="0"/>
            </a:endParaRPr>
          </a:p>
          <a:p>
            <a:pPr marL="342900" indent="-342900">
              <a:buFont typeface="Arial" pitchFamily="34" charset="0"/>
              <a:buChar char="•"/>
            </a:pPr>
            <a:endParaRPr lang="en-US" sz="2400" dirty="0">
              <a:latin typeface="Josefin Sans" pitchFamily="2" charset="0"/>
              <a:ea typeface="Josefin Sans" pitchFamily="2" charset="0"/>
            </a:endParaRPr>
          </a:p>
        </p:txBody>
      </p:sp>
      <p:sp>
        <p:nvSpPr>
          <p:cNvPr id="6" name="Marcador de número de diapositiva 4"/>
          <p:cNvSpPr>
            <a:spLocks noGrp="1"/>
          </p:cNvSpPr>
          <p:nvPr>
            <p:ph type="sldNum" idx="12"/>
          </p:nvPr>
        </p:nvSpPr>
        <p:spPr>
          <a:xfrm>
            <a:off x="8219906" y="6333301"/>
            <a:ext cx="548699" cy="524699"/>
          </a:xfrm>
        </p:spPr>
        <p:txBody>
          <a:bodyPr/>
          <a:lstStyle/>
          <a:p>
            <a:pPr>
              <a:spcBef>
                <a:spcPts val="0"/>
              </a:spcBef>
              <a:buNone/>
            </a:pPr>
            <a:r>
              <a:rPr lang="es" dirty="0" smtClean="0"/>
              <a:t>19</a:t>
            </a:r>
            <a:endParaRPr lang="es" dirty="0"/>
          </a:p>
        </p:txBody>
      </p:sp>
    </p:spTree>
    <p:extLst>
      <p:ext uri="{BB962C8B-B14F-4D97-AF65-F5344CB8AC3E}">
        <p14:creationId xmlns:p14="http://schemas.microsoft.com/office/powerpoint/2010/main" val="3593772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696259" y="1153761"/>
            <a:ext cx="2082621" cy="461665"/>
          </a:xfrm>
          <a:prstGeom prst="rect">
            <a:avLst/>
          </a:prstGeom>
        </p:spPr>
        <p:txBody>
          <a:bodyPr wrap="none">
            <a:spAutoFit/>
          </a:bodyPr>
          <a:lstStyle/>
          <a:p>
            <a:r>
              <a:rPr lang="es-CO" sz="2400" b="1" dirty="0">
                <a:solidFill>
                  <a:srgbClr val="C00000"/>
                </a:solidFill>
                <a:latin typeface="Calibri" pitchFamily="34" charset="0"/>
                <a:ea typeface="Josefin Sans" pitchFamily="2" charset="0"/>
              </a:rPr>
              <a:t>Reflexionemos</a:t>
            </a:r>
            <a:endParaRPr lang="en-US" sz="2400" b="1" dirty="0">
              <a:solidFill>
                <a:srgbClr val="C00000"/>
              </a:solidFill>
              <a:latin typeface="Calibri" pitchFamily="34" charset="0"/>
              <a:ea typeface="Josefin Sans" pitchFamily="2" charset="0"/>
            </a:endParaRPr>
          </a:p>
        </p:txBody>
      </p:sp>
      <p:sp>
        <p:nvSpPr>
          <p:cNvPr id="6" name="5 Rectángulo"/>
          <p:cNvSpPr/>
          <p:nvPr/>
        </p:nvSpPr>
        <p:spPr>
          <a:xfrm>
            <a:off x="530612" y="1919553"/>
            <a:ext cx="8150249" cy="4154984"/>
          </a:xfrm>
          <a:prstGeom prst="rect">
            <a:avLst/>
          </a:prstGeom>
          <a:noFill/>
        </p:spPr>
        <p:txBody>
          <a:bodyPr wrap="square" rtlCol="0">
            <a:spAutoFit/>
          </a:bodyPr>
          <a:lstStyle/>
          <a:p>
            <a:pPr marL="342900" indent="-342900" algn="just">
              <a:buFont typeface="Arial" panose="020B0604020202020204" pitchFamily="34" charset="0"/>
              <a:buChar char="•"/>
            </a:pPr>
            <a:r>
              <a:rPr lang="es-CO" sz="2400" dirty="0">
                <a:solidFill>
                  <a:schemeClr val="tx1"/>
                </a:solidFill>
                <a:latin typeface="Calibri" pitchFamily="34" charset="0"/>
                <a:ea typeface="Josefin Sans" pitchFamily="2" charset="0"/>
              </a:rPr>
              <a:t>¿Cuál será el papel de las universidades frente a la educación virtual en un futuro cercano?</a:t>
            </a:r>
          </a:p>
          <a:p>
            <a:pPr marL="342900" indent="-342900" algn="just">
              <a:buFont typeface="Arial" panose="020B0604020202020204" pitchFamily="34" charset="0"/>
              <a:buChar char="•"/>
            </a:pPr>
            <a:endParaRPr lang="es-CO" sz="2400" dirty="0">
              <a:solidFill>
                <a:schemeClr val="tx1"/>
              </a:solidFill>
              <a:latin typeface="Calibri" pitchFamily="34" charset="0"/>
              <a:ea typeface="Josefin Sans" pitchFamily="2" charset="0"/>
            </a:endParaRPr>
          </a:p>
          <a:p>
            <a:pPr marL="342900" indent="-342900" algn="just">
              <a:buFont typeface="Arial" panose="020B0604020202020204" pitchFamily="34" charset="0"/>
              <a:buChar char="•"/>
            </a:pPr>
            <a:r>
              <a:rPr lang="es-CO" sz="2400" dirty="0">
                <a:solidFill>
                  <a:schemeClr val="tx1"/>
                </a:solidFill>
                <a:latin typeface="Calibri" pitchFamily="34" charset="0"/>
                <a:ea typeface="Josefin Sans" pitchFamily="2" charset="0"/>
              </a:rPr>
              <a:t>¿Qué condiciones facilitan o dificultan el acceso de los usuarios a la educación virtual?</a:t>
            </a:r>
          </a:p>
          <a:p>
            <a:pPr marL="342900" indent="-342900" algn="just">
              <a:buFont typeface="Arial" panose="020B0604020202020204" pitchFamily="34" charset="0"/>
              <a:buChar char="•"/>
            </a:pPr>
            <a:endParaRPr lang="es-CO" sz="2400" dirty="0">
              <a:solidFill>
                <a:schemeClr val="tx1"/>
              </a:solidFill>
              <a:latin typeface="Calibri" pitchFamily="34" charset="0"/>
              <a:ea typeface="Josefin Sans" pitchFamily="2" charset="0"/>
            </a:endParaRPr>
          </a:p>
          <a:p>
            <a:pPr marL="342900" indent="-342900" algn="just">
              <a:buFont typeface="Arial" panose="020B0604020202020204" pitchFamily="34" charset="0"/>
              <a:buChar char="•"/>
            </a:pPr>
            <a:r>
              <a:rPr lang="en-US" sz="2400" dirty="0">
                <a:solidFill>
                  <a:schemeClr val="tx1"/>
                </a:solidFill>
                <a:latin typeface="Calibri" pitchFamily="34" charset="0"/>
                <a:ea typeface="Josefin Sans" pitchFamily="2" charset="0"/>
              </a:rPr>
              <a:t>¿</a:t>
            </a:r>
            <a:r>
              <a:rPr lang="en-US" sz="2400" dirty="0">
                <a:solidFill>
                  <a:schemeClr val="tx1"/>
                </a:solidFill>
                <a:latin typeface="Calibri" pitchFamily="34" charset="0"/>
                <a:ea typeface="Josefin Sans" pitchFamily="2" charset="0"/>
              </a:rPr>
              <a:t>Que </a:t>
            </a:r>
            <a:r>
              <a:rPr lang="en-US" sz="2400" dirty="0" err="1">
                <a:solidFill>
                  <a:schemeClr val="tx1"/>
                </a:solidFill>
                <a:latin typeface="Calibri" pitchFamily="34" charset="0"/>
                <a:ea typeface="Josefin Sans" pitchFamily="2" charset="0"/>
              </a:rPr>
              <a:t>actitudes</a:t>
            </a:r>
            <a:r>
              <a:rPr lang="en-US" sz="2400" dirty="0">
                <a:solidFill>
                  <a:schemeClr val="tx1"/>
                </a:solidFill>
                <a:latin typeface="Calibri" pitchFamily="34" charset="0"/>
                <a:ea typeface="Josefin Sans" pitchFamily="2" charset="0"/>
              </a:rPr>
              <a:t> y aptitudes </a:t>
            </a:r>
            <a:r>
              <a:rPr lang="en-US" sz="2400" dirty="0" err="1">
                <a:solidFill>
                  <a:schemeClr val="tx1"/>
                </a:solidFill>
                <a:latin typeface="Calibri" pitchFamily="34" charset="0"/>
                <a:ea typeface="Josefin Sans" pitchFamily="2" charset="0"/>
              </a:rPr>
              <a:t>debemos</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desarrollar</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como</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docentes</a:t>
            </a:r>
            <a:r>
              <a:rPr lang="en-US" sz="2400" dirty="0">
                <a:solidFill>
                  <a:schemeClr val="tx1"/>
                </a:solidFill>
                <a:latin typeface="Calibri" pitchFamily="34" charset="0"/>
                <a:ea typeface="Josefin Sans" pitchFamily="2" charset="0"/>
              </a:rPr>
              <a:t> para </a:t>
            </a:r>
            <a:r>
              <a:rPr lang="en-US" sz="2400" dirty="0" err="1">
                <a:solidFill>
                  <a:schemeClr val="tx1"/>
                </a:solidFill>
                <a:latin typeface="Calibri" pitchFamily="34" charset="0"/>
                <a:ea typeface="Josefin Sans" pitchFamily="2" charset="0"/>
              </a:rPr>
              <a:t>aprovechar</a:t>
            </a:r>
            <a:r>
              <a:rPr lang="en-US" sz="2400" dirty="0">
                <a:solidFill>
                  <a:schemeClr val="tx1"/>
                </a:solidFill>
                <a:latin typeface="Calibri" pitchFamily="34" charset="0"/>
                <a:ea typeface="Josefin Sans" pitchFamily="2" charset="0"/>
              </a:rPr>
              <a:t> las </a:t>
            </a:r>
            <a:r>
              <a:rPr lang="en-US" sz="2400" dirty="0" err="1">
                <a:solidFill>
                  <a:schemeClr val="tx1"/>
                </a:solidFill>
                <a:latin typeface="Calibri" pitchFamily="34" charset="0"/>
                <a:ea typeface="Josefin Sans" pitchFamily="2" charset="0"/>
              </a:rPr>
              <a:t>nuevas</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posibilidades</a:t>
            </a:r>
            <a:r>
              <a:rPr lang="en-US" sz="2400" dirty="0">
                <a:solidFill>
                  <a:schemeClr val="tx1"/>
                </a:solidFill>
                <a:latin typeface="Calibri" pitchFamily="34" charset="0"/>
                <a:ea typeface="Josefin Sans" pitchFamily="2" charset="0"/>
              </a:rPr>
              <a:t>?</a:t>
            </a:r>
          </a:p>
          <a:p>
            <a:pPr marL="342900" indent="-342900" algn="just">
              <a:buFont typeface="Arial" panose="020B0604020202020204" pitchFamily="34" charset="0"/>
              <a:buChar char="•"/>
            </a:pPr>
            <a:endParaRPr lang="en-US" sz="2400" dirty="0">
              <a:solidFill>
                <a:schemeClr val="tx1"/>
              </a:solidFill>
              <a:latin typeface="Calibri" pitchFamily="34" charset="0"/>
              <a:ea typeface="Josefin Sans" pitchFamily="2" charset="0"/>
            </a:endParaRPr>
          </a:p>
          <a:p>
            <a:pPr marL="342900" indent="-342900" algn="just">
              <a:buFont typeface="Arial" panose="020B0604020202020204" pitchFamily="34" charset="0"/>
              <a:buChar char="•"/>
            </a:pPr>
            <a:r>
              <a:rPr lang="en-US" sz="2400" dirty="0">
                <a:solidFill>
                  <a:schemeClr val="tx1"/>
                </a:solidFill>
                <a:latin typeface="Calibri" pitchFamily="34" charset="0"/>
                <a:ea typeface="Josefin Sans" pitchFamily="2" charset="0"/>
              </a:rPr>
              <a:t>¿</a:t>
            </a:r>
            <a:r>
              <a:rPr lang="en-US" sz="2400" dirty="0" err="1">
                <a:solidFill>
                  <a:schemeClr val="tx1"/>
                </a:solidFill>
                <a:latin typeface="Calibri" pitchFamily="34" charset="0"/>
                <a:ea typeface="Josefin Sans" pitchFamily="2" charset="0"/>
              </a:rPr>
              <a:t>Cuáles</a:t>
            </a:r>
            <a:r>
              <a:rPr lang="en-US" sz="2400" dirty="0">
                <a:solidFill>
                  <a:schemeClr val="tx1"/>
                </a:solidFill>
                <a:latin typeface="Calibri" pitchFamily="34" charset="0"/>
                <a:ea typeface="Josefin Sans" pitchFamily="2" charset="0"/>
              </a:rPr>
              <a:t> son </a:t>
            </a:r>
            <a:r>
              <a:rPr lang="en-US" sz="2400" dirty="0" err="1">
                <a:solidFill>
                  <a:schemeClr val="tx1"/>
                </a:solidFill>
                <a:latin typeface="Calibri" pitchFamily="34" charset="0"/>
                <a:ea typeface="Josefin Sans" pitchFamily="2" charset="0"/>
              </a:rPr>
              <a:t>las</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habilidades</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que</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deben</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desarrollar</a:t>
            </a:r>
            <a:r>
              <a:rPr lang="en-US" sz="2400" dirty="0">
                <a:solidFill>
                  <a:schemeClr val="tx1"/>
                </a:solidFill>
                <a:latin typeface="Calibri" pitchFamily="34" charset="0"/>
                <a:ea typeface="Josefin Sans" pitchFamily="2" charset="0"/>
              </a:rPr>
              <a:t> los </a:t>
            </a:r>
            <a:r>
              <a:rPr lang="en-US" sz="2400" dirty="0" err="1">
                <a:solidFill>
                  <a:schemeClr val="tx1"/>
                </a:solidFill>
                <a:latin typeface="Calibri" pitchFamily="34" charset="0"/>
                <a:ea typeface="Josefin Sans" pitchFamily="2" charset="0"/>
              </a:rPr>
              <a:t>estudiantes</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para</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hacer</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uso</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adecuado</a:t>
            </a:r>
            <a:r>
              <a:rPr lang="en-US" sz="2400" dirty="0">
                <a:solidFill>
                  <a:schemeClr val="tx1"/>
                </a:solidFill>
                <a:latin typeface="Calibri" pitchFamily="34" charset="0"/>
                <a:ea typeface="Josefin Sans" pitchFamily="2" charset="0"/>
              </a:rPr>
              <a:t> de </a:t>
            </a:r>
            <a:r>
              <a:rPr lang="en-US" sz="2400" dirty="0" err="1">
                <a:solidFill>
                  <a:schemeClr val="tx1"/>
                </a:solidFill>
                <a:latin typeface="Calibri" pitchFamily="34" charset="0"/>
                <a:ea typeface="Josefin Sans" pitchFamily="2" charset="0"/>
              </a:rPr>
              <a:t>estos</a:t>
            </a:r>
            <a:r>
              <a:rPr lang="en-US" sz="2400" dirty="0">
                <a:solidFill>
                  <a:schemeClr val="tx1"/>
                </a:solidFill>
                <a:latin typeface="Calibri" pitchFamily="34" charset="0"/>
                <a:ea typeface="Josefin Sans" pitchFamily="2" charset="0"/>
              </a:rPr>
              <a:t> </a:t>
            </a:r>
            <a:r>
              <a:rPr lang="en-US" sz="2400" dirty="0" err="1">
                <a:solidFill>
                  <a:schemeClr val="tx1"/>
                </a:solidFill>
                <a:latin typeface="Calibri" pitchFamily="34" charset="0"/>
                <a:ea typeface="Josefin Sans" pitchFamily="2" charset="0"/>
              </a:rPr>
              <a:t>espacios</a:t>
            </a:r>
            <a:r>
              <a:rPr lang="en-US" sz="2400" dirty="0">
                <a:solidFill>
                  <a:schemeClr val="tx1"/>
                </a:solidFill>
                <a:latin typeface="Calibri" pitchFamily="34" charset="0"/>
                <a:ea typeface="Josefin Sans" pitchFamily="2" charset="0"/>
              </a:rPr>
              <a:t>?</a:t>
            </a:r>
            <a:endParaRPr lang="en-US" sz="2400" dirty="0">
              <a:solidFill>
                <a:schemeClr val="tx1"/>
              </a:solidFill>
              <a:latin typeface="Calibri" pitchFamily="34" charset="0"/>
              <a:ea typeface="Josefin Sans" pitchFamily="2" charset="0"/>
            </a:endParaRPr>
          </a:p>
        </p:txBody>
      </p:sp>
      <p:sp>
        <p:nvSpPr>
          <p:cNvPr id="7" name="Marcador de número de diapositiva 4"/>
          <p:cNvSpPr>
            <a:spLocks noGrp="1"/>
          </p:cNvSpPr>
          <p:nvPr>
            <p:ph type="sldNum" idx="12"/>
          </p:nvPr>
        </p:nvSpPr>
        <p:spPr>
          <a:xfrm>
            <a:off x="8219906" y="6333301"/>
            <a:ext cx="548699" cy="524699"/>
          </a:xfrm>
        </p:spPr>
        <p:txBody>
          <a:bodyPr/>
          <a:lstStyle/>
          <a:p>
            <a:pPr>
              <a:spcBef>
                <a:spcPts val="0"/>
              </a:spcBef>
              <a:buNone/>
            </a:pPr>
            <a:r>
              <a:rPr lang="es" dirty="0" smtClean="0"/>
              <a:t>28</a:t>
            </a:r>
            <a:endParaRPr lang="es" dirty="0"/>
          </a:p>
        </p:txBody>
      </p:sp>
    </p:spTree>
    <p:extLst>
      <p:ext uri="{BB962C8B-B14F-4D97-AF65-F5344CB8AC3E}">
        <p14:creationId xmlns:p14="http://schemas.microsoft.com/office/powerpoint/2010/main" val="3981089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a:extLst>
              <a:ext uri="{28A0092B-C50C-407E-A947-70E740481C1C}">
                <a14:useLocalDpi xmlns:a14="http://schemas.microsoft.com/office/drawing/2010/main" val="0"/>
              </a:ext>
            </a:extLst>
          </a:blip>
          <a:srcRect b="16626"/>
          <a:stretch/>
        </p:blipFill>
        <p:spPr>
          <a:xfrm>
            <a:off x="-2" y="1385702"/>
            <a:ext cx="9144000" cy="5050724"/>
          </a:xfrm>
          <a:prstGeom prst="rect">
            <a:avLst/>
          </a:prstGeom>
        </p:spPr>
      </p:pic>
      <p:sp>
        <p:nvSpPr>
          <p:cNvPr id="5" name="Marcador de número de diapositiva 4"/>
          <p:cNvSpPr>
            <a:spLocks noGrp="1"/>
          </p:cNvSpPr>
          <p:nvPr>
            <p:ph type="sldNum" idx="12"/>
          </p:nvPr>
        </p:nvSpPr>
        <p:spPr>
          <a:xfrm>
            <a:off x="8219906" y="6333301"/>
            <a:ext cx="548699" cy="524699"/>
          </a:xfrm>
        </p:spPr>
        <p:txBody>
          <a:bodyPr/>
          <a:lstStyle/>
          <a:p>
            <a:pPr>
              <a:spcBef>
                <a:spcPts val="0"/>
              </a:spcBef>
              <a:buNone/>
            </a:pPr>
            <a:r>
              <a:rPr lang="es" dirty="0" smtClean="0"/>
              <a:t>29</a:t>
            </a:r>
            <a:endParaRPr lang="es" dirty="0"/>
          </a:p>
        </p:txBody>
      </p:sp>
    </p:spTree>
    <p:extLst>
      <p:ext uri="{BB962C8B-B14F-4D97-AF65-F5344CB8AC3E}">
        <p14:creationId xmlns:p14="http://schemas.microsoft.com/office/powerpoint/2010/main" val="289812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pPr>
              <a:spcBef>
                <a:spcPts val="0"/>
              </a:spcBef>
              <a:buNone/>
            </a:pPr>
            <a:fld id="{00000000-1234-1234-1234-123412341234}" type="slidenum">
              <a:rPr lang="es" smtClean="0"/>
              <a:t>2</a:t>
            </a:fld>
            <a:endParaRPr lang="es"/>
          </a:p>
        </p:txBody>
      </p:sp>
      <p:pic>
        <p:nvPicPr>
          <p:cNvPr id="6" name="Imagen 6"/>
          <p:cNvPicPr>
            <a:picLocks noChangeAspect="1"/>
          </p:cNvPicPr>
          <p:nvPr/>
        </p:nvPicPr>
        <p:blipFill>
          <a:blip r:embed="rId3"/>
          <a:stretch>
            <a:fillRect/>
          </a:stretch>
        </p:blipFill>
        <p:spPr>
          <a:xfrm>
            <a:off x="2553576" y="2207817"/>
            <a:ext cx="2489474" cy="1992537"/>
          </a:xfrm>
          <a:prstGeom prst="rect">
            <a:avLst/>
          </a:prstGeom>
          <a:ln>
            <a:noFill/>
          </a:ln>
          <a:effectLst>
            <a:outerShdw blurRad="190500" algn="tl" rotWithShape="0">
              <a:srgbClr val="000000">
                <a:alpha val="70000"/>
              </a:srgbClr>
            </a:outerShdw>
          </a:effectLst>
        </p:spPr>
      </p:pic>
      <p:pic>
        <p:nvPicPr>
          <p:cNvPr id="7" name="Imagen 7"/>
          <p:cNvPicPr>
            <a:picLocks noChangeAspect="1"/>
          </p:cNvPicPr>
          <p:nvPr/>
        </p:nvPicPr>
        <p:blipFill>
          <a:blip r:embed="rId4"/>
          <a:stretch>
            <a:fillRect/>
          </a:stretch>
        </p:blipFill>
        <p:spPr>
          <a:xfrm>
            <a:off x="4850295" y="4256651"/>
            <a:ext cx="2624469" cy="1941405"/>
          </a:xfrm>
          <a:prstGeom prst="rect">
            <a:avLst/>
          </a:prstGeom>
          <a:ln>
            <a:noFill/>
          </a:ln>
          <a:effectLst>
            <a:outerShdw blurRad="190500" algn="tl" rotWithShape="0">
              <a:srgbClr val="000000">
                <a:alpha val="70000"/>
              </a:srgbClr>
            </a:outerShdw>
          </a:effectLst>
        </p:spPr>
      </p:pic>
      <p:pic>
        <p:nvPicPr>
          <p:cNvPr id="8" name="Imagen 5"/>
          <p:cNvPicPr>
            <a:picLocks noChangeAspect="1"/>
          </p:cNvPicPr>
          <p:nvPr/>
        </p:nvPicPr>
        <p:blipFill>
          <a:blip r:embed="rId5"/>
          <a:stretch>
            <a:fillRect/>
          </a:stretch>
        </p:blipFill>
        <p:spPr>
          <a:xfrm>
            <a:off x="1823432" y="4200354"/>
            <a:ext cx="2774448" cy="2053997"/>
          </a:xfrm>
          <a:prstGeom prst="rect">
            <a:avLst/>
          </a:prstGeom>
          <a:ln>
            <a:noFill/>
          </a:ln>
          <a:effectLst>
            <a:outerShdw blurRad="190500" algn="tl" rotWithShape="0">
              <a:srgbClr val="000000">
                <a:alpha val="70000"/>
              </a:srgbClr>
            </a:outerShdw>
          </a:effectLst>
        </p:spPr>
      </p:pic>
      <p:pic>
        <p:nvPicPr>
          <p:cNvPr id="9" name="Imagen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41844" y="2050313"/>
            <a:ext cx="1792536" cy="2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p:nvPr/>
        </p:nvSpPr>
        <p:spPr>
          <a:xfrm>
            <a:off x="595423" y="1184955"/>
            <a:ext cx="8250865" cy="461665"/>
          </a:xfrm>
          <a:prstGeom prst="rect">
            <a:avLst/>
          </a:prstGeom>
          <a:noFill/>
        </p:spPr>
        <p:txBody>
          <a:bodyPr wrap="square" rtlCol="0">
            <a:spAutoFit/>
          </a:bodyPr>
          <a:lstStyle/>
          <a:p>
            <a:r>
              <a:rPr lang="en-US" sz="2400" b="1" dirty="0" smtClean="0">
                <a:solidFill>
                  <a:srgbClr val="C00000"/>
                </a:solidFill>
                <a:latin typeface="Calibri" pitchFamily="34" charset="0"/>
                <a:ea typeface="Josefin Sans" pitchFamily="2" charset="0"/>
              </a:rPr>
              <a:t>¿</a:t>
            </a:r>
            <a:r>
              <a:rPr lang="en-US" sz="2400" b="1" dirty="0" err="1" smtClean="0">
                <a:solidFill>
                  <a:srgbClr val="C00000"/>
                </a:solidFill>
                <a:latin typeface="Calibri" pitchFamily="34" charset="0"/>
                <a:ea typeface="Josefin Sans" pitchFamily="2" charset="0"/>
              </a:rPr>
              <a:t>Qué</a:t>
            </a:r>
            <a:r>
              <a:rPr lang="en-US" sz="2400" b="1" dirty="0" smtClean="0">
                <a:solidFill>
                  <a:srgbClr val="C00000"/>
                </a:solidFill>
                <a:latin typeface="Calibri" pitchFamily="34" charset="0"/>
                <a:ea typeface="Josefin Sans" pitchFamily="2" charset="0"/>
              </a:rPr>
              <a:t> </a:t>
            </a:r>
            <a:r>
              <a:rPr lang="en-US" sz="2400" b="1" dirty="0" err="1" smtClean="0">
                <a:solidFill>
                  <a:srgbClr val="C00000"/>
                </a:solidFill>
                <a:latin typeface="Calibri" pitchFamily="34" charset="0"/>
                <a:ea typeface="Josefin Sans" pitchFamily="2" charset="0"/>
              </a:rPr>
              <a:t>es</a:t>
            </a:r>
            <a:r>
              <a:rPr lang="en-US" sz="2400" b="1" dirty="0" smtClean="0">
                <a:solidFill>
                  <a:srgbClr val="C00000"/>
                </a:solidFill>
                <a:latin typeface="Calibri" pitchFamily="34" charset="0"/>
                <a:ea typeface="Josefin Sans" pitchFamily="2" charset="0"/>
              </a:rPr>
              <a:t> un </a:t>
            </a:r>
            <a:r>
              <a:rPr lang="es-CO" sz="2400" b="1" dirty="0" smtClean="0">
                <a:solidFill>
                  <a:srgbClr val="C00000"/>
                </a:solidFill>
                <a:latin typeface="Calibri" pitchFamily="34" charset="0"/>
                <a:ea typeface="Josefin Sans" pitchFamily="2" charset="0"/>
              </a:rPr>
              <a:t>Ambiente</a:t>
            </a:r>
            <a:r>
              <a:rPr lang="en-US" sz="2400" b="1" dirty="0" smtClean="0">
                <a:solidFill>
                  <a:srgbClr val="C00000"/>
                </a:solidFill>
                <a:latin typeface="Calibri" pitchFamily="34" charset="0"/>
                <a:ea typeface="Josefin Sans" pitchFamily="2" charset="0"/>
              </a:rPr>
              <a:t> Virtual de </a:t>
            </a:r>
            <a:r>
              <a:rPr lang="en-US" sz="2400" b="1" dirty="0" err="1" smtClean="0">
                <a:solidFill>
                  <a:srgbClr val="C00000"/>
                </a:solidFill>
                <a:latin typeface="Calibri" pitchFamily="34" charset="0"/>
                <a:ea typeface="Josefin Sans" pitchFamily="2" charset="0"/>
              </a:rPr>
              <a:t>Aprendizaje</a:t>
            </a:r>
            <a:r>
              <a:rPr lang="en-US" sz="2400" b="1" dirty="0">
                <a:solidFill>
                  <a:srgbClr val="C00000"/>
                </a:solidFill>
                <a:latin typeface="Calibri" pitchFamily="34" charset="0"/>
                <a:ea typeface="Josefin Sans" pitchFamily="2" charset="0"/>
              </a:rPr>
              <a:t>?</a:t>
            </a:r>
          </a:p>
        </p:txBody>
      </p:sp>
    </p:spTree>
    <p:extLst>
      <p:ext uri="{BB962C8B-B14F-4D97-AF65-F5344CB8AC3E}">
        <p14:creationId xmlns:p14="http://schemas.microsoft.com/office/powerpoint/2010/main" val="2659051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692347F-8D1A-B247-9700-3854C6143D34}" type="slidenum">
              <a:rPr lang="es-ES" smtClean="0"/>
              <a:t>20</a:t>
            </a:fld>
            <a:endParaRPr lang="es-ES"/>
          </a:p>
        </p:txBody>
      </p:sp>
      <p:graphicFrame>
        <p:nvGraphicFramePr>
          <p:cNvPr id="5" name="Tabla 3"/>
          <p:cNvGraphicFramePr>
            <a:graphicFrameLocks noGrp="1"/>
          </p:cNvGraphicFramePr>
          <p:nvPr>
            <p:extLst>
              <p:ext uri="{D42A27DB-BD31-4B8C-83A1-F6EECF244321}">
                <p14:modId xmlns:p14="http://schemas.microsoft.com/office/powerpoint/2010/main" val="2907615099"/>
              </p:ext>
            </p:extLst>
          </p:nvPr>
        </p:nvGraphicFramePr>
        <p:xfrm>
          <a:off x="450574" y="2014330"/>
          <a:ext cx="8091211" cy="3843132"/>
        </p:xfrm>
        <a:graphic>
          <a:graphicData uri="http://schemas.openxmlformats.org/drawingml/2006/table">
            <a:tbl>
              <a:tblPr firstRow="1" bandRow="1">
                <a:tableStyleId>{5C22544A-7EE6-4342-B048-85BDC9FD1C3A}</a:tableStyleId>
              </a:tblPr>
              <a:tblGrid>
                <a:gridCol w="1693736"/>
                <a:gridCol w="2902304"/>
                <a:gridCol w="3495171"/>
              </a:tblGrid>
              <a:tr h="409560">
                <a:tc>
                  <a:txBody>
                    <a:bodyPr/>
                    <a:lstStyle/>
                    <a:p>
                      <a:pPr algn="ctr"/>
                      <a:r>
                        <a:rPr lang="es-CO" dirty="0" smtClean="0">
                          <a:solidFill>
                            <a:schemeClr val="tx1"/>
                          </a:solidFill>
                        </a:rPr>
                        <a:t>Imagen</a:t>
                      </a:r>
                      <a:endParaRPr lang="es-CO"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dirty="0" smtClean="0">
                          <a:solidFill>
                            <a:schemeClr val="tx1"/>
                          </a:solidFill>
                        </a:rPr>
                        <a:t>Tipo</a:t>
                      </a:r>
                      <a:r>
                        <a:rPr lang="es-CO" baseline="0" dirty="0" smtClean="0">
                          <a:solidFill>
                            <a:schemeClr val="tx1"/>
                          </a:solidFill>
                        </a:rPr>
                        <a:t> licencia</a:t>
                      </a:r>
                      <a:endParaRPr lang="es-CO"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dirty="0" smtClean="0">
                          <a:solidFill>
                            <a:schemeClr val="tx1"/>
                          </a:solidFill>
                        </a:rPr>
                        <a:t>Referencia</a:t>
                      </a:r>
                      <a:endParaRPr lang="es-CO"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3537">
                <a:tc>
                  <a:txBody>
                    <a:bodyPr/>
                    <a:lstStyle/>
                    <a:p>
                      <a:endParaRPr lang="es-CO" dirty="0" smtClean="0"/>
                    </a:p>
                    <a:p>
                      <a:endParaRPr lang="es-CO" dirty="0" smtClean="0"/>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b="0" dirty="0" smtClean="0">
                          <a:effectLst/>
                        </a:rPr>
                        <a:t>Atribución-Compartir Igual 2.0 Genérica</a:t>
                      </a:r>
                      <a:r>
                        <a:rPr lang="es-CO" sz="1600" b="0" dirty="0" smtClean="0"/>
                        <a:t> </a:t>
                      </a:r>
                      <a:r>
                        <a:rPr lang="es-CO" sz="1600" b="0" dirty="0" smtClean="0">
                          <a:effectLst/>
                        </a:rPr>
                        <a:t>(CC BY-SA 2.0)</a:t>
                      </a:r>
                      <a:endParaRPr lang="es-CO" sz="1600" b="0" dirty="0" smtClean="0"/>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O" dirty="0" smtClean="0"/>
                        <a:t>Cedec_ite 2014.</a:t>
                      </a:r>
                      <a:r>
                        <a:rPr lang="es-CO" baseline="0" dirty="0" smtClean="0"/>
                        <a:t> [imagen en línea] </a:t>
                      </a:r>
                      <a:r>
                        <a:rPr lang="es-CO" baseline="0" dirty="0" smtClean="0">
                          <a:hlinkClick r:id="rId2"/>
                        </a:rPr>
                        <a:t>http://www.flickr.com/photos/70768379@N05/7093153623/in/set-72157629490229966</a:t>
                      </a:r>
                      <a:r>
                        <a:rPr lang="es-CO" baseline="0" dirty="0" smtClean="0"/>
                        <a:t>.</a:t>
                      </a:r>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4524">
                <a:tc>
                  <a:txBody>
                    <a:bodyPr/>
                    <a:lstStyle/>
                    <a:p>
                      <a:endParaRPr lang="es-CO" dirty="0" smtClean="0"/>
                    </a:p>
                    <a:p>
                      <a:endParaRPr lang="es-CO" dirty="0" smtClean="0"/>
                    </a:p>
                    <a:p>
                      <a:endParaRPr lang="es-CO" dirty="0" smtClean="0"/>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O" sz="1600" b="0" kern="1200" dirty="0" smtClean="0">
                          <a:solidFill>
                            <a:schemeClr val="dk1"/>
                          </a:solidFill>
                          <a:effectLst/>
                          <a:latin typeface="+mn-lt"/>
                          <a:ea typeface="+mn-ea"/>
                          <a:cs typeface="+mn-cs"/>
                        </a:rPr>
                        <a:t>Atribución-</a:t>
                      </a:r>
                      <a:r>
                        <a:rPr lang="es-CO" sz="1600" b="0" kern="1200" dirty="0" err="1" smtClean="0">
                          <a:solidFill>
                            <a:schemeClr val="dk1"/>
                          </a:solidFill>
                          <a:effectLst/>
                          <a:latin typeface="+mn-lt"/>
                          <a:ea typeface="+mn-ea"/>
                          <a:cs typeface="+mn-cs"/>
                        </a:rPr>
                        <a:t>NoComercial</a:t>
                      </a:r>
                      <a:r>
                        <a:rPr lang="es-CO" sz="1600" b="0" kern="1200" dirty="0" smtClean="0">
                          <a:solidFill>
                            <a:schemeClr val="dk1"/>
                          </a:solidFill>
                          <a:effectLst/>
                          <a:latin typeface="+mn-lt"/>
                          <a:ea typeface="+mn-ea"/>
                          <a:cs typeface="+mn-cs"/>
                        </a:rPr>
                        <a:t>-</a:t>
                      </a:r>
                      <a:r>
                        <a:rPr lang="es-CO" sz="1600" b="0" kern="1200" dirty="0" err="1" smtClean="0">
                          <a:solidFill>
                            <a:schemeClr val="dk1"/>
                          </a:solidFill>
                          <a:effectLst/>
                          <a:latin typeface="+mn-lt"/>
                          <a:ea typeface="+mn-ea"/>
                          <a:cs typeface="+mn-cs"/>
                        </a:rPr>
                        <a:t>CompartirIgual</a:t>
                      </a:r>
                      <a:r>
                        <a:rPr lang="es-CO" sz="1600" b="0" kern="1200" dirty="0" smtClean="0">
                          <a:solidFill>
                            <a:schemeClr val="dk1"/>
                          </a:solidFill>
                          <a:effectLst/>
                          <a:latin typeface="+mn-lt"/>
                          <a:ea typeface="+mn-ea"/>
                          <a:cs typeface="+mn-cs"/>
                        </a:rPr>
                        <a:t> 2.0 Genérica (CC BY-NC-SA 2.0)</a:t>
                      </a:r>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Cedec_ite 2014.</a:t>
                      </a:r>
                      <a:r>
                        <a:rPr lang="es-CO" baseline="0" dirty="0" smtClean="0"/>
                        <a:t> [imagen en línea] http://www.flickr.com/photos/70768379@N05/6959363198/</a:t>
                      </a:r>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5511">
                <a:tc>
                  <a:txBody>
                    <a:bodyPr/>
                    <a:lstStyle/>
                    <a:p>
                      <a:endParaRPr lang="es-CO" dirty="0" smtClean="0"/>
                    </a:p>
                    <a:p>
                      <a:endParaRPr lang="es-CO" dirty="0" smtClean="0"/>
                    </a:p>
                    <a:p>
                      <a:endParaRPr lang="es-CO" dirty="0" smtClean="0"/>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dirty="0" smtClean="0">
                          <a:effectLst/>
                        </a:rPr>
                        <a:t>Atribución-Compartir Igual 2.0 Genérica</a:t>
                      </a:r>
                      <a:r>
                        <a:rPr lang="es-CO" sz="1800" b="0" dirty="0" smtClean="0"/>
                        <a:t> </a:t>
                      </a:r>
                      <a:r>
                        <a:rPr lang="es-CO" sz="1800" b="0" dirty="0" smtClean="0">
                          <a:effectLst/>
                        </a:rPr>
                        <a:t>(CC BY-SA 2.0)</a:t>
                      </a:r>
                      <a:endParaRPr lang="es-CO" sz="1800" b="0" dirty="0" smtClean="0"/>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Cedec_ite 2014.</a:t>
                      </a:r>
                      <a:r>
                        <a:rPr lang="es-CO" baseline="0" dirty="0" smtClean="0"/>
                        <a:t> [imagen en línea] http://www.flickr.com/photos/70768379@N05/7095733361/sizes/m/in/set-72157629490229966/</a:t>
                      </a:r>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ítulo 1"/>
          <p:cNvSpPr>
            <a:spLocks noGrp="1"/>
          </p:cNvSpPr>
          <p:nvPr>
            <p:ph type="title"/>
          </p:nvPr>
        </p:nvSpPr>
        <p:spPr>
          <a:xfrm>
            <a:off x="1836150" y="884515"/>
            <a:ext cx="6562725" cy="1143000"/>
          </a:xfrm>
        </p:spPr>
        <p:txBody>
          <a:bodyPr/>
          <a:lstStyle/>
          <a:p>
            <a:pPr defTabSz="457200">
              <a:buClr>
                <a:srgbClr val="000000"/>
              </a:buClr>
              <a:buSzPct val="100000"/>
              <a:buFont typeface="Times New Roman" panose="02020603050405020304" pitchFamily="18" charset="0"/>
              <a:buNone/>
              <a:defRPr/>
            </a:pPr>
            <a:r>
              <a:rPr lang="es-CO" sz="4000" b="1" dirty="0" smtClean="0">
                <a:solidFill>
                  <a:srgbClr val="00659E"/>
                </a:solidFill>
                <a:latin typeface="Arial" panose="020B0604020202020204" pitchFamily="34" charset="0"/>
                <a:ea typeface="+mn-ea"/>
                <a:cs typeface="Arial" panose="020B0604020202020204" pitchFamily="34" charset="0"/>
              </a:rPr>
              <a:t>Créditos de las imágenes</a:t>
            </a:r>
            <a:endParaRPr lang="es-CO" sz="4000" b="1" dirty="0">
              <a:solidFill>
                <a:srgbClr val="00659E"/>
              </a:solidFill>
              <a:latin typeface="Arial" panose="020B0604020202020204" pitchFamily="34" charset="0"/>
              <a:ea typeface="+mn-ea"/>
              <a:cs typeface="Arial" panose="020B0604020202020204" pitchFamily="34" charset="0"/>
            </a:endParaRPr>
          </a:p>
        </p:txBody>
      </p:sp>
      <p:pic>
        <p:nvPicPr>
          <p:cNvPr id="7" name="Imagen 7"/>
          <p:cNvPicPr>
            <a:picLocks noChangeAspect="1"/>
          </p:cNvPicPr>
          <p:nvPr/>
        </p:nvPicPr>
        <p:blipFill>
          <a:blip r:embed="rId3"/>
          <a:stretch>
            <a:fillRect/>
          </a:stretch>
        </p:blipFill>
        <p:spPr>
          <a:xfrm>
            <a:off x="755063" y="2422007"/>
            <a:ext cx="1081087" cy="800100"/>
          </a:xfrm>
          <a:prstGeom prst="rect">
            <a:avLst/>
          </a:prstGeom>
          <a:ln>
            <a:noFill/>
          </a:ln>
          <a:effectLst>
            <a:outerShdw blurRad="190500" algn="tl" rotWithShape="0">
              <a:srgbClr val="000000">
                <a:alpha val="70000"/>
              </a:srgbClr>
            </a:outerShdw>
          </a:effectLst>
        </p:spPr>
      </p:pic>
      <p:pic>
        <p:nvPicPr>
          <p:cNvPr id="8" name="Imagen 8"/>
          <p:cNvPicPr>
            <a:picLocks noChangeAspect="1"/>
          </p:cNvPicPr>
          <p:nvPr/>
        </p:nvPicPr>
        <p:blipFill>
          <a:blip r:embed="rId4"/>
          <a:stretch>
            <a:fillRect/>
          </a:stretch>
        </p:blipFill>
        <p:spPr>
          <a:xfrm>
            <a:off x="774700" y="3518694"/>
            <a:ext cx="1217612" cy="900112"/>
          </a:xfrm>
          <a:prstGeom prst="rect">
            <a:avLst/>
          </a:prstGeom>
          <a:ln>
            <a:noFill/>
          </a:ln>
          <a:effectLst>
            <a:outerShdw blurRad="190500" algn="tl" rotWithShape="0">
              <a:srgbClr val="000000">
                <a:alpha val="70000"/>
              </a:srgbClr>
            </a:outerShdw>
          </a:effectLst>
        </p:spPr>
      </p:pic>
      <p:pic>
        <p:nvPicPr>
          <p:cNvPr id="9" name="Imagen 9"/>
          <p:cNvPicPr>
            <a:picLocks noChangeAspect="1"/>
          </p:cNvPicPr>
          <p:nvPr/>
        </p:nvPicPr>
        <p:blipFill>
          <a:blip r:embed="rId5"/>
          <a:stretch>
            <a:fillRect/>
          </a:stretch>
        </p:blipFill>
        <p:spPr>
          <a:xfrm>
            <a:off x="736600" y="4671219"/>
            <a:ext cx="1373187" cy="1098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069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692347F-8D1A-B247-9700-3854C6143D34}" type="slidenum">
              <a:rPr lang="es-ES" smtClean="0"/>
              <a:t>21</a:t>
            </a:fld>
            <a:endParaRPr lang="es-ES"/>
          </a:p>
        </p:txBody>
      </p:sp>
      <p:graphicFrame>
        <p:nvGraphicFramePr>
          <p:cNvPr id="5" name="Tabla 3"/>
          <p:cNvGraphicFramePr>
            <a:graphicFrameLocks noGrp="1"/>
          </p:cNvGraphicFramePr>
          <p:nvPr>
            <p:extLst>
              <p:ext uri="{D42A27DB-BD31-4B8C-83A1-F6EECF244321}">
                <p14:modId xmlns:p14="http://schemas.microsoft.com/office/powerpoint/2010/main" val="678857928"/>
              </p:ext>
            </p:extLst>
          </p:nvPr>
        </p:nvGraphicFramePr>
        <p:xfrm>
          <a:off x="450574" y="2014330"/>
          <a:ext cx="8091211" cy="4798588"/>
        </p:xfrm>
        <a:graphic>
          <a:graphicData uri="http://schemas.openxmlformats.org/drawingml/2006/table">
            <a:tbl>
              <a:tblPr firstRow="1" bandRow="1">
                <a:tableStyleId>{5C22544A-7EE6-4342-B048-85BDC9FD1C3A}</a:tableStyleId>
              </a:tblPr>
              <a:tblGrid>
                <a:gridCol w="1693736"/>
                <a:gridCol w="2902304"/>
                <a:gridCol w="3495171"/>
              </a:tblGrid>
              <a:tr h="409560">
                <a:tc>
                  <a:txBody>
                    <a:bodyPr/>
                    <a:lstStyle/>
                    <a:p>
                      <a:pPr algn="ctr"/>
                      <a:r>
                        <a:rPr lang="es-CO" dirty="0" smtClean="0">
                          <a:solidFill>
                            <a:schemeClr val="tx1"/>
                          </a:solidFill>
                        </a:rPr>
                        <a:t>Imagen</a:t>
                      </a:r>
                      <a:endParaRPr lang="es-CO"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dirty="0" smtClean="0">
                          <a:solidFill>
                            <a:schemeClr val="tx1"/>
                          </a:solidFill>
                        </a:rPr>
                        <a:t>Tipo</a:t>
                      </a:r>
                      <a:r>
                        <a:rPr lang="es-CO" baseline="0" dirty="0" smtClean="0">
                          <a:solidFill>
                            <a:schemeClr val="tx1"/>
                          </a:solidFill>
                        </a:rPr>
                        <a:t> licencia</a:t>
                      </a:r>
                      <a:endParaRPr lang="es-CO"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dirty="0" smtClean="0">
                          <a:solidFill>
                            <a:schemeClr val="tx1"/>
                          </a:solidFill>
                        </a:rPr>
                        <a:t>Referencia</a:t>
                      </a:r>
                      <a:endParaRPr lang="es-CO"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3537">
                <a:tc>
                  <a:txBody>
                    <a:bodyPr/>
                    <a:lstStyle/>
                    <a:p>
                      <a:endParaRPr lang="es-CO" sz="1800" dirty="0" smtClean="0"/>
                    </a:p>
                    <a:p>
                      <a:endParaRPr lang="es-CO" sz="1800" dirty="0" smtClean="0"/>
                    </a:p>
                  </a:txBody>
                  <a:tcPr marL="91441" marR="91441"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b="0" dirty="0" smtClean="0">
                          <a:effectLst/>
                        </a:rPr>
                        <a:t>Atribución-Compartir Igual 2.0 Genérica</a:t>
                      </a:r>
                      <a:r>
                        <a:rPr lang="es-CO" sz="1600" b="0" dirty="0" smtClean="0"/>
                        <a:t> </a:t>
                      </a:r>
                      <a:r>
                        <a:rPr lang="es-CO" sz="1600" b="0" dirty="0" smtClean="0">
                          <a:effectLst/>
                        </a:rPr>
                        <a:t>(CC BY-SA 2.0)</a:t>
                      </a:r>
                      <a:endParaRPr lang="es-CO" sz="1600" b="0" dirty="0" smtClean="0"/>
                    </a:p>
                  </a:txBody>
                  <a:tcPr marL="91441" marR="91441"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O" sz="1800" dirty="0" smtClean="0"/>
                        <a:t>Cedec_ite 2014.</a:t>
                      </a:r>
                      <a:r>
                        <a:rPr lang="es-CO" sz="1800" baseline="0" dirty="0" smtClean="0"/>
                        <a:t> [imagen en línea] http://www.flickr.com/photos/70768379@N05/8765421602/sizes/m/in/set-72157633561107068/.</a:t>
                      </a:r>
                      <a:endParaRPr lang="es-CO" sz="1800" dirty="0"/>
                    </a:p>
                  </a:txBody>
                  <a:tcPr marL="91441" marR="91441" marT="45688" marB="456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4524">
                <a:tc>
                  <a:txBody>
                    <a:bodyPr/>
                    <a:lstStyle/>
                    <a:p>
                      <a:endParaRPr lang="es-CO" dirty="0" smtClean="0"/>
                    </a:p>
                    <a:p>
                      <a:endParaRPr lang="es-CO" dirty="0" smtClean="0"/>
                    </a:p>
                    <a:p>
                      <a:endParaRPr lang="es-CO" dirty="0" smtClean="0"/>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dirty="0" smtClean="0">
                          <a:effectLst/>
                        </a:rPr>
                        <a:t>Atribución-Compartir Igual 2.0 Genérica</a:t>
                      </a:r>
                      <a:r>
                        <a:rPr lang="es-CO" sz="1800" b="0" dirty="0" smtClean="0"/>
                        <a:t> </a:t>
                      </a:r>
                      <a:r>
                        <a:rPr lang="es-CO" sz="1800" b="0" dirty="0" smtClean="0">
                          <a:effectLst/>
                        </a:rPr>
                        <a:t>(CC BY-SA 2.0)</a:t>
                      </a:r>
                      <a:endParaRPr lang="es-CO" sz="1800" b="0" dirty="0" smtClean="0"/>
                    </a:p>
                  </a:txBody>
                  <a:tcPr marL="91434" marR="91434"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dirty="0" smtClean="0"/>
                        <a:t>Cedec_ite 2014.</a:t>
                      </a:r>
                      <a:r>
                        <a:rPr lang="es-CO" sz="1800" baseline="0" dirty="0" smtClean="0"/>
                        <a:t> [imagen en línea] http://www.flickr.com/photos/70768379@N05/7094133407/in/set-72157629490229966.</a:t>
                      </a:r>
                      <a:endParaRPr lang="es-CO" sz="1800" dirty="0"/>
                    </a:p>
                  </a:txBody>
                  <a:tcPr marL="91434" marR="91434"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5511">
                <a:tc>
                  <a:txBody>
                    <a:bodyPr/>
                    <a:lstStyle/>
                    <a:p>
                      <a:endParaRPr lang="es-CO" dirty="0" smtClean="0"/>
                    </a:p>
                    <a:p>
                      <a:endParaRPr lang="es-CO" dirty="0" smtClean="0"/>
                    </a:p>
                    <a:p>
                      <a:endParaRPr lang="es-CO" dirty="0" smtClean="0"/>
                    </a:p>
                    <a:p>
                      <a:endParaRPr lang="es-CO"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dirty="0" smtClean="0">
                          <a:effectLst/>
                        </a:rPr>
                        <a:t>Atribución-Compartir Igual 2.0 Genérica</a:t>
                      </a:r>
                      <a:r>
                        <a:rPr lang="es-CO" sz="1800" b="0" dirty="0" smtClean="0"/>
                        <a:t> </a:t>
                      </a:r>
                      <a:r>
                        <a:rPr lang="es-CO" sz="1800" b="0" dirty="0" smtClean="0">
                          <a:effectLst/>
                        </a:rPr>
                        <a:t>(CC BY-SA 2.0)</a:t>
                      </a:r>
                      <a:endParaRPr lang="es-CO" sz="1800" b="0" dirty="0" smtClean="0"/>
                    </a:p>
                  </a:txBody>
                  <a:tcPr marL="91434" marR="91434"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dirty="0" smtClean="0"/>
                        <a:t>Cedec_ite 2014.</a:t>
                      </a:r>
                      <a:r>
                        <a:rPr lang="es-CO" sz="1800" baseline="0" dirty="0" smtClean="0"/>
                        <a:t> [imagen en línea] http://www.flickr.com/photos/70768379@N05/6948066692/sizes/m/in/photostream/</a:t>
                      </a:r>
                      <a:endParaRPr lang="es-CO" sz="1800" dirty="0"/>
                    </a:p>
                  </a:txBody>
                  <a:tcPr marL="91434" marR="91434"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ítulo 1"/>
          <p:cNvSpPr>
            <a:spLocks noGrp="1"/>
          </p:cNvSpPr>
          <p:nvPr>
            <p:ph type="title"/>
          </p:nvPr>
        </p:nvSpPr>
        <p:spPr>
          <a:xfrm>
            <a:off x="1809957" y="500202"/>
            <a:ext cx="6562725" cy="1143000"/>
          </a:xfrm>
        </p:spPr>
        <p:txBody>
          <a:bodyPr/>
          <a:lstStyle/>
          <a:p>
            <a:pPr defTabSz="457200">
              <a:buClr>
                <a:srgbClr val="000000"/>
              </a:buClr>
              <a:buSzPct val="100000"/>
              <a:buFont typeface="Times New Roman" panose="02020603050405020304" pitchFamily="18" charset="0"/>
              <a:buNone/>
              <a:defRPr/>
            </a:pPr>
            <a:r>
              <a:rPr lang="es-CO" sz="4000" b="1" dirty="0" smtClean="0">
                <a:solidFill>
                  <a:srgbClr val="00659E"/>
                </a:solidFill>
                <a:latin typeface="Arial" panose="020B0604020202020204" pitchFamily="34" charset="0"/>
                <a:ea typeface="+mn-ea"/>
                <a:cs typeface="Arial" panose="020B0604020202020204" pitchFamily="34" charset="0"/>
              </a:rPr>
              <a:t>Créditos de las imágenes</a:t>
            </a:r>
            <a:endParaRPr lang="es-CO" sz="4000" b="1" dirty="0">
              <a:solidFill>
                <a:srgbClr val="00659E"/>
              </a:solidFill>
              <a:latin typeface="Arial" panose="020B0604020202020204" pitchFamily="34" charset="0"/>
              <a:ea typeface="+mn-ea"/>
              <a:cs typeface="Arial" panose="020B0604020202020204" pitchFamily="34" charset="0"/>
            </a:endParaRPr>
          </a:p>
        </p:txBody>
      </p:sp>
      <p:pic>
        <p:nvPicPr>
          <p:cNvPr id="10"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659477"/>
            <a:ext cx="847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39" y="3989918"/>
            <a:ext cx="1056118" cy="882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63" y="5143870"/>
            <a:ext cx="1098028" cy="924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475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0320" y="1633156"/>
            <a:ext cx="8188037" cy="5509200"/>
          </a:xfrm>
          <a:prstGeom prst="rect">
            <a:avLst/>
          </a:prstGeom>
        </p:spPr>
        <p:txBody>
          <a:bodyPr wrap="square">
            <a:spAutoFit/>
          </a:bodyPr>
          <a:lstStyle/>
          <a:p>
            <a:pPr algn="just"/>
            <a:r>
              <a:rPr lang="en-US" sz="1800" dirty="0" err="1">
                <a:latin typeface="Josefin Sans" pitchFamily="2" charset="0"/>
                <a:ea typeface="Josefin Sans" pitchFamily="2" charset="0"/>
              </a:rPr>
              <a:t>Burbules</a:t>
            </a:r>
            <a:r>
              <a:rPr lang="en-US" sz="1800" dirty="0">
                <a:latin typeface="Josefin Sans" pitchFamily="2" charset="0"/>
                <a:ea typeface="Josefin Sans" pitchFamily="2" charset="0"/>
              </a:rPr>
              <a:t>, N. C. (2012). Ubiquitous Learning and the Future of Teaching. </a:t>
            </a:r>
            <a:r>
              <a:rPr lang="en-US" sz="1800" i="1" dirty="0">
                <a:latin typeface="Josefin Sans" pitchFamily="2" charset="0"/>
                <a:ea typeface="Josefin Sans" pitchFamily="2" charset="0"/>
              </a:rPr>
              <a:t>Encounters in Theory and History of Education. 13</a:t>
            </a:r>
            <a:r>
              <a:rPr lang="en-US" sz="1800" dirty="0">
                <a:latin typeface="Josefin Sans" pitchFamily="2" charset="0"/>
                <a:ea typeface="Josefin Sans" pitchFamily="2" charset="0"/>
              </a:rPr>
              <a:t>, 3-14</a:t>
            </a:r>
            <a:r>
              <a:rPr lang="en-US" sz="1800" dirty="0" smtClean="0">
                <a:latin typeface="Josefin Sans" pitchFamily="2" charset="0"/>
                <a:ea typeface="Josefin Sans" pitchFamily="2" charset="0"/>
              </a:rPr>
              <a:t>.</a:t>
            </a:r>
          </a:p>
          <a:p>
            <a:pPr algn="just"/>
            <a:endParaRPr lang="en-US" sz="1800" dirty="0">
              <a:latin typeface="Josefin Sans" pitchFamily="2" charset="0"/>
              <a:ea typeface="Josefin Sans" pitchFamily="2" charset="0"/>
            </a:endParaRPr>
          </a:p>
          <a:p>
            <a:pPr algn="just"/>
            <a:r>
              <a:rPr lang="es-CO" sz="1800" dirty="0">
                <a:latin typeface="Josefin Sans" pitchFamily="2" charset="0"/>
                <a:ea typeface="Josefin Sans" pitchFamily="2" charset="0"/>
              </a:rPr>
              <a:t>Cabrero, J., Llorente, M.C., y Vásquez, A.I. (2014). Tipologías de MOOC: su diseño e implicaciones educativas. </a:t>
            </a:r>
            <a:r>
              <a:rPr lang="es-CO" sz="1800" i="1" dirty="0">
                <a:latin typeface="Josefin Sans" pitchFamily="2" charset="0"/>
                <a:ea typeface="Josefin Sans" pitchFamily="2" charset="0"/>
              </a:rPr>
              <a:t>Profesorado. 18</a:t>
            </a:r>
            <a:r>
              <a:rPr lang="es-CO" sz="1800" dirty="0">
                <a:latin typeface="Josefin Sans" pitchFamily="2" charset="0"/>
                <a:ea typeface="Josefin Sans" pitchFamily="2" charset="0"/>
              </a:rPr>
              <a:t>(1), 14-26</a:t>
            </a:r>
          </a:p>
          <a:p>
            <a:pPr algn="just"/>
            <a:endParaRPr lang="en-US" sz="1800" dirty="0">
              <a:latin typeface="Josefin Sans" pitchFamily="2" charset="0"/>
              <a:ea typeface="Josefin Sans" pitchFamily="2" charset="0"/>
            </a:endParaRPr>
          </a:p>
          <a:p>
            <a:pPr algn="just"/>
            <a:r>
              <a:rPr lang="es-CO" sz="1800" dirty="0" smtClean="0">
                <a:latin typeface="Josefin Sans" pitchFamily="2" charset="0"/>
                <a:ea typeface="Josefin Sans" pitchFamily="2" charset="0"/>
              </a:rPr>
              <a:t>Gros</a:t>
            </a:r>
            <a:r>
              <a:rPr lang="es-CO" sz="1800" dirty="0">
                <a:latin typeface="Josefin Sans" pitchFamily="2" charset="0"/>
                <a:ea typeface="Josefin Sans" pitchFamily="2" charset="0"/>
              </a:rPr>
              <a:t>, B. (2015). La caída de los muros del conocimiento en la sociedad digital y las pedagogías emergentes. </a:t>
            </a:r>
            <a:r>
              <a:rPr lang="es-CO" sz="1800" i="1" dirty="0" err="1">
                <a:latin typeface="Josefin Sans" pitchFamily="2" charset="0"/>
                <a:ea typeface="Josefin Sans" pitchFamily="2" charset="0"/>
              </a:rPr>
              <a:t>Education</a:t>
            </a:r>
            <a:r>
              <a:rPr lang="es-CO" sz="1800" i="1" dirty="0">
                <a:latin typeface="Josefin Sans" pitchFamily="2" charset="0"/>
                <a:ea typeface="Josefin Sans" pitchFamily="2" charset="0"/>
              </a:rPr>
              <a:t> in </a:t>
            </a:r>
            <a:r>
              <a:rPr lang="es-CO" sz="1800" i="1" dirty="0" err="1">
                <a:latin typeface="Josefin Sans" pitchFamily="2" charset="0"/>
                <a:ea typeface="Josefin Sans" pitchFamily="2" charset="0"/>
              </a:rPr>
              <a:t>the</a:t>
            </a:r>
            <a:r>
              <a:rPr lang="es-CO" sz="1800" i="1" dirty="0">
                <a:latin typeface="Josefin Sans" pitchFamily="2" charset="0"/>
                <a:ea typeface="Josefin Sans" pitchFamily="2" charset="0"/>
              </a:rPr>
              <a:t> </a:t>
            </a:r>
            <a:r>
              <a:rPr lang="es-CO" sz="1800" i="1" dirty="0" err="1">
                <a:latin typeface="Josefin Sans" pitchFamily="2" charset="0"/>
                <a:ea typeface="Josefin Sans" pitchFamily="2" charset="0"/>
              </a:rPr>
              <a:t>knowledge</a:t>
            </a:r>
            <a:r>
              <a:rPr lang="es-CO" sz="1800" i="1" dirty="0">
                <a:latin typeface="Josefin Sans" pitchFamily="2" charset="0"/>
                <a:ea typeface="Josefin Sans" pitchFamily="2" charset="0"/>
              </a:rPr>
              <a:t> </a:t>
            </a:r>
            <a:r>
              <a:rPr lang="es-CO" sz="1800" i="1" dirty="0" err="1">
                <a:latin typeface="Josefin Sans" pitchFamily="2" charset="0"/>
                <a:ea typeface="Josefin Sans" pitchFamily="2" charset="0"/>
              </a:rPr>
              <a:t>society</a:t>
            </a:r>
            <a:r>
              <a:rPr lang="es-CO" sz="1800" i="1" dirty="0">
                <a:latin typeface="Josefin Sans" pitchFamily="2" charset="0"/>
                <a:ea typeface="Josefin Sans" pitchFamily="2" charset="0"/>
              </a:rPr>
              <a:t> (EKS), 16</a:t>
            </a:r>
            <a:r>
              <a:rPr lang="es-CO" sz="1800" dirty="0">
                <a:latin typeface="Josefin Sans" pitchFamily="2" charset="0"/>
                <a:ea typeface="Josefin Sans" pitchFamily="2" charset="0"/>
              </a:rPr>
              <a:t>(1), 58-68</a:t>
            </a:r>
            <a:r>
              <a:rPr lang="es-CO" sz="1800" dirty="0" smtClean="0">
                <a:latin typeface="Josefin Sans" pitchFamily="2" charset="0"/>
                <a:ea typeface="Josefin Sans" pitchFamily="2" charset="0"/>
              </a:rPr>
              <a:t>.</a:t>
            </a:r>
          </a:p>
          <a:p>
            <a:pPr algn="just"/>
            <a:endParaRPr lang="es-CO" sz="1800" dirty="0" smtClean="0">
              <a:latin typeface="Josefin Sans" pitchFamily="2" charset="0"/>
              <a:ea typeface="Josefin Sans" pitchFamily="2" charset="0"/>
            </a:endParaRPr>
          </a:p>
          <a:p>
            <a:pPr algn="just"/>
            <a:r>
              <a:rPr lang="es-CO" sz="1800" dirty="0" smtClean="0">
                <a:latin typeface="Josefin Sans" pitchFamily="2" charset="0"/>
                <a:ea typeface="Josefin Sans" pitchFamily="2" charset="0"/>
              </a:rPr>
              <a:t>Salinas</a:t>
            </a:r>
            <a:r>
              <a:rPr lang="es-CO" sz="1800" dirty="0">
                <a:latin typeface="Josefin Sans" pitchFamily="2" charset="0"/>
                <a:ea typeface="Josefin Sans" pitchFamily="2" charset="0"/>
              </a:rPr>
              <a:t>, M. (abril de 2011). Entornos virtuales de aprendizaje en la escuela: tipos, modelo didáctico y rol del docente. La escuela necesaria en tiempos de cambio. En SEMANA DE LA EDUCACIÓN 2011: Pensando la Escuela, organizada por el Programa de Servicios Educativos (PROSED) del Departamento de Educación (UCA). Recuperado de</a:t>
            </a:r>
            <a:r>
              <a:rPr lang="es-CO" sz="1800" dirty="0">
                <a:latin typeface="Josefin Sans" pitchFamily="2" charset="0"/>
                <a:ea typeface="Josefin Sans" pitchFamily="2" charset="0"/>
                <a:hlinkClick r:id="rId2"/>
              </a:rPr>
              <a:t> http://www.uca.edu.ar/uca/common/grupo82/files/educacion-EVA-en-la-escuela_web-Depto.pdf</a:t>
            </a:r>
            <a:r>
              <a:rPr lang="es-CO" sz="1800" dirty="0">
                <a:latin typeface="Josefin Sans" pitchFamily="2" charset="0"/>
                <a:ea typeface="Josefin Sans" pitchFamily="2" charset="0"/>
              </a:rPr>
              <a:t> Consultado (27/05/2015). </a:t>
            </a:r>
            <a:endParaRPr lang="es-CO" sz="1800" dirty="0" smtClean="0">
              <a:latin typeface="Josefin Sans" pitchFamily="2" charset="0"/>
              <a:ea typeface="Josefin Sans" pitchFamily="2" charset="0"/>
            </a:endParaRPr>
          </a:p>
          <a:p>
            <a:pPr algn="just"/>
            <a:endParaRPr lang="es-CO" sz="1800" dirty="0">
              <a:latin typeface="Josefin Sans" pitchFamily="2" charset="0"/>
              <a:ea typeface="Josefin Sans" pitchFamily="2" charset="0"/>
            </a:endParaRPr>
          </a:p>
          <a:p>
            <a:pPr algn="just"/>
            <a:r>
              <a:rPr lang="es-CO" sz="1800" dirty="0">
                <a:latin typeface="Josefin Sans" pitchFamily="2" charset="0"/>
                <a:ea typeface="Josefin Sans" pitchFamily="2" charset="0"/>
              </a:rPr>
              <a:t>Siemens, G. (2010). Capítulo 5 Conectivismo: una teoría de aprendizaje para la era digital. Conectados en el ciberespacio, 77</a:t>
            </a:r>
            <a:r>
              <a:rPr lang="es-CO" sz="1800" dirty="0" smtClean="0">
                <a:latin typeface="Josefin Sans" pitchFamily="2" charset="0"/>
                <a:ea typeface="Josefin Sans" pitchFamily="2" charset="0"/>
              </a:rPr>
              <a:t>.</a:t>
            </a:r>
          </a:p>
          <a:p>
            <a:endParaRPr lang="es-CO" sz="1600" dirty="0"/>
          </a:p>
          <a:p>
            <a:pPr algn="r"/>
            <a:r>
              <a:rPr lang="es-CO" sz="1200" dirty="0" smtClean="0"/>
              <a:t>Material elaborado por Lina María Galvis Bernal (Julio de 2015)</a:t>
            </a:r>
            <a:endParaRPr lang="es-CO" sz="1600" dirty="0">
              <a:effectLst/>
            </a:endParaRPr>
          </a:p>
        </p:txBody>
      </p:sp>
      <p:sp>
        <p:nvSpPr>
          <p:cNvPr id="6" name="5 Rectángulo"/>
          <p:cNvSpPr/>
          <p:nvPr/>
        </p:nvSpPr>
        <p:spPr>
          <a:xfrm>
            <a:off x="3370198" y="966402"/>
            <a:ext cx="2148280" cy="584775"/>
          </a:xfrm>
          <a:prstGeom prst="rect">
            <a:avLst/>
          </a:prstGeom>
        </p:spPr>
        <p:txBody>
          <a:bodyPr wrap="none">
            <a:spAutoFit/>
          </a:bodyPr>
          <a:lstStyle/>
          <a:p>
            <a:r>
              <a:rPr lang="es-CO" sz="3200" b="1" dirty="0" smtClean="0"/>
              <a:t>Referencias</a:t>
            </a:r>
            <a:endParaRPr lang="es-CO" sz="3200" dirty="0">
              <a:effectLst/>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03" y="6398755"/>
            <a:ext cx="1117855" cy="393790"/>
          </a:xfrm>
          <a:prstGeom prst="rect">
            <a:avLst/>
          </a:prstGeom>
          <a:ln>
            <a:noFill/>
          </a:ln>
          <a:effectLst>
            <a:outerShdw blurRad="292100" dist="139700" dir="2700000" algn="tl" rotWithShape="0">
              <a:srgbClr val="333333">
                <a:alpha val="65000"/>
              </a:srgbClr>
            </a:outerShdw>
          </a:effectLst>
        </p:spPr>
      </p:pic>
      <p:sp>
        <p:nvSpPr>
          <p:cNvPr id="7" name="Marcador de número de diapositiva 4"/>
          <p:cNvSpPr>
            <a:spLocks noGrp="1"/>
          </p:cNvSpPr>
          <p:nvPr>
            <p:ph type="sldNum" idx="12"/>
          </p:nvPr>
        </p:nvSpPr>
        <p:spPr>
          <a:xfrm>
            <a:off x="8219906" y="6333301"/>
            <a:ext cx="548699" cy="524699"/>
          </a:xfrm>
        </p:spPr>
        <p:txBody>
          <a:bodyPr/>
          <a:lstStyle/>
          <a:p>
            <a:pPr>
              <a:spcBef>
                <a:spcPts val="0"/>
              </a:spcBef>
              <a:buNone/>
            </a:pPr>
            <a:r>
              <a:rPr lang="es" dirty="0" smtClean="0"/>
              <a:t>30</a:t>
            </a:r>
            <a:endParaRPr lang="es" dirty="0"/>
          </a:p>
        </p:txBody>
      </p:sp>
    </p:spTree>
    <p:extLst>
      <p:ext uri="{BB962C8B-B14F-4D97-AF65-F5344CB8AC3E}">
        <p14:creationId xmlns:p14="http://schemas.microsoft.com/office/powerpoint/2010/main" val="3903726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barr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428" y="10356357"/>
            <a:ext cx="7543800" cy="279400"/>
          </a:xfrm>
          <a:prstGeom prst="rect">
            <a:avLst/>
          </a:prstGeom>
        </p:spPr>
      </p:pic>
      <p:pic>
        <p:nvPicPr>
          <p:cNvPr id="7" name="Imagen 6" descr="barr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23" y="6666411"/>
            <a:ext cx="7543800" cy="279400"/>
          </a:xfrm>
          <a:prstGeom prst="rect">
            <a:avLst/>
          </a:prstGeom>
        </p:spPr>
      </p:pic>
      <p:sp>
        <p:nvSpPr>
          <p:cNvPr id="8" name="7 CuadroTexto"/>
          <p:cNvSpPr txBox="1"/>
          <p:nvPr/>
        </p:nvSpPr>
        <p:spPr>
          <a:xfrm>
            <a:off x="595423" y="1184955"/>
            <a:ext cx="8250865" cy="461665"/>
          </a:xfrm>
          <a:prstGeom prst="rect">
            <a:avLst/>
          </a:prstGeom>
          <a:noFill/>
        </p:spPr>
        <p:txBody>
          <a:bodyPr wrap="square" rtlCol="0">
            <a:spAutoFit/>
          </a:bodyPr>
          <a:lstStyle/>
          <a:p>
            <a:r>
              <a:rPr lang="en-US" sz="2400" b="1" dirty="0" smtClean="0">
                <a:solidFill>
                  <a:srgbClr val="C00000"/>
                </a:solidFill>
                <a:latin typeface="Calibri" pitchFamily="34" charset="0"/>
                <a:ea typeface="Josefin Sans" pitchFamily="2" charset="0"/>
              </a:rPr>
              <a:t>¿</a:t>
            </a:r>
            <a:r>
              <a:rPr lang="en-US" sz="2400" b="1" dirty="0" err="1" smtClean="0">
                <a:solidFill>
                  <a:srgbClr val="C00000"/>
                </a:solidFill>
                <a:latin typeface="Calibri" pitchFamily="34" charset="0"/>
                <a:ea typeface="Josefin Sans" pitchFamily="2" charset="0"/>
              </a:rPr>
              <a:t>Qué</a:t>
            </a:r>
            <a:r>
              <a:rPr lang="en-US" sz="2400" b="1" dirty="0" smtClean="0">
                <a:solidFill>
                  <a:srgbClr val="C00000"/>
                </a:solidFill>
                <a:latin typeface="Calibri" pitchFamily="34" charset="0"/>
                <a:ea typeface="Josefin Sans" pitchFamily="2" charset="0"/>
              </a:rPr>
              <a:t> </a:t>
            </a:r>
            <a:r>
              <a:rPr lang="en-US" sz="2400" b="1" dirty="0" err="1" smtClean="0">
                <a:solidFill>
                  <a:srgbClr val="C00000"/>
                </a:solidFill>
                <a:latin typeface="Calibri" pitchFamily="34" charset="0"/>
                <a:ea typeface="Josefin Sans" pitchFamily="2" charset="0"/>
              </a:rPr>
              <a:t>es</a:t>
            </a:r>
            <a:r>
              <a:rPr lang="en-US" sz="2400" b="1" dirty="0" smtClean="0">
                <a:solidFill>
                  <a:srgbClr val="C00000"/>
                </a:solidFill>
                <a:latin typeface="Calibri" pitchFamily="34" charset="0"/>
                <a:ea typeface="Josefin Sans" pitchFamily="2" charset="0"/>
              </a:rPr>
              <a:t> un </a:t>
            </a:r>
            <a:r>
              <a:rPr lang="es-CO" sz="2400" b="1" dirty="0" smtClean="0">
                <a:solidFill>
                  <a:srgbClr val="C00000"/>
                </a:solidFill>
                <a:latin typeface="Calibri" pitchFamily="34" charset="0"/>
                <a:ea typeface="Josefin Sans" pitchFamily="2" charset="0"/>
              </a:rPr>
              <a:t>Ambiente</a:t>
            </a:r>
            <a:r>
              <a:rPr lang="en-US" sz="2400" b="1" dirty="0" smtClean="0">
                <a:solidFill>
                  <a:srgbClr val="C00000"/>
                </a:solidFill>
                <a:latin typeface="Calibri" pitchFamily="34" charset="0"/>
                <a:ea typeface="Josefin Sans" pitchFamily="2" charset="0"/>
              </a:rPr>
              <a:t> Virtual de </a:t>
            </a:r>
            <a:r>
              <a:rPr lang="en-US" sz="2400" b="1" dirty="0" err="1" smtClean="0">
                <a:solidFill>
                  <a:srgbClr val="C00000"/>
                </a:solidFill>
                <a:latin typeface="Calibri" pitchFamily="34" charset="0"/>
                <a:ea typeface="Josefin Sans" pitchFamily="2" charset="0"/>
              </a:rPr>
              <a:t>Aprendizaje</a:t>
            </a:r>
            <a:r>
              <a:rPr lang="en-US" sz="2400" b="1" dirty="0">
                <a:solidFill>
                  <a:srgbClr val="C00000"/>
                </a:solidFill>
                <a:latin typeface="Calibri" pitchFamily="34" charset="0"/>
                <a:ea typeface="Josefin Sans" pitchFamily="2" charset="0"/>
              </a:rPr>
              <a:t>?</a:t>
            </a:r>
          </a:p>
        </p:txBody>
      </p:sp>
      <p:sp>
        <p:nvSpPr>
          <p:cNvPr id="11" name="10 CuadroTexto"/>
          <p:cNvSpPr txBox="1"/>
          <p:nvPr/>
        </p:nvSpPr>
        <p:spPr>
          <a:xfrm>
            <a:off x="801623" y="1908059"/>
            <a:ext cx="8250865" cy="4154984"/>
          </a:xfrm>
          <a:prstGeom prst="rect">
            <a:avLst/>
          </a:prstGeom>
          <a:noFill/>
        </p:spPr>
        <p:txBody>
          <a:bodyPr wrap="square" rtlCol="0">
            <a:spAutoFit/>
          </a:bodyPr>
          <a:lstStyle/>
          <a:p>
            <a:pPr marL="342900" indent="-342900">
              <a:buFont typeface="Arial" pitchFamily="34" charset="0"/>
              <a:buChar char="•"/>
            </a:pPr>
            <a:r>
              <a:rPr lang="en-US" sz="2400" dirty="0" err="1" smtClean="0">
                <a:solidFill>
                  <a:schemeClr val="tx1"/>
                </a:solidFill>
                <a:latin typeface="Calibri" pitchFamily="34" charset="0"/>
                <a:ea typeface="Josefin Sans" pitchFamily="2" charset="0"/>
              </a:rPr>
              <a:t>Entorno</a:t>
            </a:r>
            <a:r>
              <a:rPr lang="en-US" sz="2400" dirty="0" smtClean="0">
                <a:solidFill>
                  <a:schemeClr val="tx1"/>
                </a:solidFill>
                <a:latin typeface="Calibri" pitchFamily="34" charset="0"/>
                <a:ea typeface="Josefin Sans" pitchFamily="2" charset="0"/>
              </a:rPr>
              <a:t> de </a:t>
            </a:r>
            <a:r>
              <a:rPr lang="en-US" sz="2400" dirty="0" err="1" smtClean="0">
                <a:solidFill>
                  <a:schemeClr val="tx1"/>
                </a:solidFill>
                <a:latin typeface="Calibri" pitchFamily="34" charset="0"/>
                <a:ea typeface="Josefin Sans" pitchFamily="2" charset="0"/>
              </a:rPr>
              <a:t>aprendizaje</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que</a:t>
            </a:r>
            <a:r>
              <a:rPr lang="en-US" sz="2400" dirty="0" smtClean="0">
                <a:solidFill>
                  <a:schemeClr val="tx1"/>
                </a:solidFill>
                <a:latin typeface="Calibri" pitchFamily="34" charset="0"/>
                <a:ea typeface="Josefin Sans" pitchFamily="2" charset="0"/>
              </a:rPr>
              <a:t> se </a:t>
            </a:r>
            <a:r>
              <a:rPr lang="en-US" sz="2400" dirty="0" err="1" smtClean="0">
                <a:solidFill>
                  <a:schemeClr val="tx1"/>
                </a:solidFill>
                <a:latin typeface="Calibri" pitchFamily="34" charset="0"/>
                <a:ea typeface="Josefin Sans" pitchFamily="2" charset="0"/>
              </a:rPr>
              <a:t>encuentra</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mediado</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por</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las</a:t>
            </a:r>
            <a:r>
              <a:rPr lang="en-US" sz="2400" dirty="0" smtClean="0">
                <a:solidFill>
                  <a:schemeClr val="tx1"/>
                </a:solidFill>
                <a:latin typeface="Calibri" pitchFamily="34" charset="0"/>
                <a:ea typeface="Josefin Sans" pitchFamily="2" charset="0"/>
              </a:rPr>
              <a:t> TIC.</a:t>
            </a:r>
          </a:p>
          <a:p>
            <a:pPr marL="342900" indent="-342900">
              <a:buFont typeface="Arial" pitchFamily="34" charset="0"/>
              <a:buChar char="•"/>
            </a:pPr>
            <a:endParaRPr lang="en-US" sz="2400" dirty="0">
              <a:solidFill>
                <a:schemeClr val="tx1"/>
              </a:solidFill>
              <a:latin typeface="Calibri" pitchFamily="34" charset="0"/>
              <a:ea typeface="Josefin Sans" pitchFamily="2" charset="0"/>
            </a:endParaRPr>
          </a:p>
          <a:p>
            <a:pPr marL="342900" indent="-342900">
              <a:buFont typeface="Arial" pitchFamily="34" charset="0"/>
              <a:buChar char="•"/>
            </a:pPr>
            <a:r>
              <a:rPr lang="en-US" sz="2400" dirty="0" err="1" smtClean="0">
                <a:solidFill>
                  <a:schemeClr val="tx1"/>
                </a:solidFill>
                <a:latin typeface="Calibri" pitchFamily="34" charset="0"/>
                <a:ea typeface="Josefin Sans" pitchFamily="2" charset="0"/>
              </a:rPr>
              <a:t>Cuentan</a:t>
            </a:r>
            <a:r>
              <a:rPr lang="en-US" sz="2400" dirty="0" smtClean="0">
                <a:solidFill>
                  <a:schemeClr val="tx1"/>
                </a:solidFill>
                <a:latin typeface="Calibri" pitchFamily="34" charset="0"/>
                <a:ea typeface="Josefin Sans" pitchFamily="2" charset="0"/>
              </a:rPr>
              <a:t> con </a:t>
            </a:r>
            <a:r>
              <a:rPr lang="en-US" sz="2400" dirty="0" err="1" smtClean="0">
                <a:solidFill>
                  <a:schemeClr val="tx1"/>
                </a:solidFill>
                <a:latin typeface="Calibri" pitchFamily="34" charset="0"/>
                <a:ea typeface="Josefin Sans" pitchFamily="2" charset="0"/>
              </a:rPr>
              <a:t>una</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intención</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educativa</a:t>
            </a:r>
            <a:r>
              <a:rPr lang="en-US" sz="2400" dirty="0" smtClean="0">
                <a:solidFill>
                  <a:schemeClr val="tx1"/>
                </a:solidFill>
                <a:latin typeface="Calibri" pitchFamily="34" charset="0"/>
                <a:ea typeface="Josefin Sans" pitchFamily="2" charset="0"/>
              </a:rPr>
              <a:t>.</a:t>
            </a:r>
          </a:p>
          <a:p>
            <a:pPr marL="342900" indent="-342900">
              <a:buFont typeface="Arial" pitchFamily="34" charset="0"/>
              <a:buChar char="•"/>
            </a:pPr>
            <a:endParaRPr lang="en-US" sz="2400" dirty="0" smtClean="0">
              <a:solidFill>
                <a:schemeClr val="tx1"/>
              </a:solidFill>
              <a:latin typeface="Calibri" pitchFamily="34" charset="0"/>
              <a:ea typeface="Josefin Sans" pitchFamily="2" charset="0"/>
            </a:endParaRPr>
          </a:p>
          <a:p>
            <a:pPr marL="342900" indent="-342900">
              <a:buFont typeface="Arial" pitchFamily="34" charset="0"/>
              <a:buChar char="•"/>
            </a:pPr>
            <a:r>
              <a:rPr lang="en-US" sz="2400" dirty="0" err="1" smtClean="0">
                <a:solidFill>
                  <a:schemeClr val="tx1"/>
                </a:solidFill>
                <a:latin typeface="Calibri" pitchFamily="34" charset="0"/>
                <a:ea typeface="Josefin Sans" pitchFamily="2" charset="0"/>
              </a:rPr>
              <a:t>Facilita</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algunos</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procesos</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como</a:t>
            </a:r>
            <a:r>
              <a:rPr lang="en-US" sz="2400" dirty="0" smtClean="0">
                <a:solidFill>
                  <a:schemeClr val="tx1"/>
                </a:solidFill>
                <a:latin typeface="Calibri" pitchFamily="34" charset="0"/>
                <a:ea typeface="Josefin Sans" pitchFamily="2" charset="0"/>
              </a:rPr>
              <a:t> la </a:t>
            </a:r>
            <a:r>
              <a:rPr lang="en-US" sz="2400" dirty="0" err="1" smtClean="0">
                <a:solidFill>
                  <a:schemeClr val="tx1"/>
                </a:solidFill>
                <a:latin typeface="Calibri" pitchFamily="34" charset="0"/>
                <a:ea typeface="Josefin Sans" pitchFamily="2" charset="0"/>
              </a:rPr>
              <a:t>comunicación</a:t>
            </a:r>
            <a:r>
              <a:rPr lang="en-US" sz="2400" dirty="0" smtClean="0">
                <a:solidFill>
                  <a:schemeClr val="tx1"/>
                </a:solidFill>
                <a:latin typeface="Calibri" pitchFamily="34" charset="0"/>
                <a:ea typeface="Josefin Sans" pitchFamily="2" charset="0"/>
              </a:rPr>
              <a:t> y la </a:t>
            </a:r>
            <a:r>
              <a:rPr lang="en-US" sz="2400" dirty="0" err="1" smtClean="0">
                <a:solidFill>
                  <a:schemeClr val="tx1"/>
                </a:solidFill>
                <a:latin typeface="Calibri" pitchFamily="34" charset="0"/>
                <a:ea typeface="Josefin Sans" pitchFamily="2" charset="0"/>
              </a:rPr>
              <a:t>gestión</a:t>
            </a:r>
            <a:r>
              <a:rPr lang="en-US" sz="2400" dirty="0" smtClean="0">
                <a:solidFill>
                  <a:schemeClr val="tx1"/>
                </a:solidFill>
                <a:latin typeface="Calibri" pitchFamily="34" charset="0"/>
                <a:ea typeface="Josefin Sans" pitchFamily="2" charset="0"/>
              </a:rPr>
              <a:t> de </a:t>
            </a:r>
            <a:r>
              <a:rPr lang="en-US" sz="2400" dirty="0" err="1" smtClean="0">
                <a:solidFill>
                  <a:schemeClr val="tx1"/>
                </a:solidFill>
                <a:latin typeface="Calibri" pitchFamily="34" charset="0"/>
                <a:ea typeface="Josefin Sans" pitchFamily="2" charset="0"/>
              </a:rPr>
              <a:t>contenidos</a:t>
            </a:r>
            <a:r>
              <a:rPr lang="en-US" sz="2400" dirty="0" smtClean="0">
                <a:solidFill>
                  <a:schemeClr val="tx1"/>
                </a:solidFill>
                <a:latin typeface="Calibri" pitchFamily="34" charset="0"/>
                <a:ea typeface="Josefin Sans" pitchFamily="2" charset="0"/>
              </a:rPr>
              <a:t>.</a:t>
            </a:r>
          </a:p>
          <a:p>
            <a:pPr marL="342900" indent="-342900">
              <a:buFont typeface="Arial" pitchFamily="34" charset="0"/>
              <a:buChar char="•"/>
            </a:pPr>
            <a:endParaRPr lang="en-US" sz="2400" dirty="0">
              <a:solidFill>
                <a:schemeClr val="tx1"/>
              </a:solidFill>
              <a:latin typeface="Calibri" pitchFamily="34" charset="0"/>
              <a:ea typeface="Josefin Sans" pitchFamily="2" charset="0"/>
            </a:endParaRPr>
          </a:p>
          <a:p>
            <a:pPr marL="342900" indent="-342900">
              <a:buFont typeface="Arial" pitchFamily="34" charset="0"/>
              <a:buChar char="•"/>
            </a:pPr>
            <a:r>
              <a:rPr lang="en-US" sz="2400" dirty="0" err="1" smtClean="0">
                <a:solidFill>
                  <a:schemeClr val="tx1"/>
                </a:solidFill>
                <a:latin typeface="Calibri" pitchFamily="34" charset="0"/>
                <a:ea typeface="Josefin Sans" pitchFamily="2" charset="0"/>
              </a:rPr>
              <a:t>Exigen</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cambios</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en</a:t>
            </a:r>
            <a:r>
              <a:rPr lang="en-US" sz="2400" dirty="0" smtClean="0">
                <a:solidFill>
                  <a:schemeClr val="tx1"/>
                </a:solidFill>
                <a:latin typeface="Calibri" pitchFamily="34" charset="0"/>
                <a:ea typeface="Josefin Sans" pitchFamily="2" charset="0"/>
              </a:rPr>
              <a:t> el </a:t>
            </a:r>
            <a:r>
              <a:rPr lang="en-US" sz="2400" dirty="0" err="1" smtClean="0">
                <a:solidFill>
                  <a:schemeClr val="tx1"/>
                </a:solidFill>
                <a:latin typeface="Calibri" pitchFamily="34" charset="0"/>
                <a:ea typeface="Josefin Sans" pitchFamily="2" charset="0"/>
              </a:rPr>
              <a:t>rol</a:t>
            </a:r>
            <a:r>
              <a:rPr lang="en-US" sz="2400" dirty="0" smtClean="0">
                <a:solidFill>
                  <a:schemeClr val="tx1"/>
                </a:solidFill>
                <a:latin typeface="Calibri" pitchFamily="34" charset="0"/>
                <a:ea typeface="Josefin Sans" pitchFamily="2" charset="0"/>
              </a:rPr>
              <a:t> del </a:t>
            </a:r>
            <a:r>
              <a:rPr lang="en-US" sz="2400" dirty="0" err="1" smtClean="0">
                <a:solidFill>
                  <a:schemeClr val="tx1"/>
                </a:solidFill>
                <a:latin typeface="Calibri" pitchFamily="34" charset="0"/>
                <a:ea typeface="Josefin Sans" pitchFamily="2" charset="0"/>
              </a:rPr>
              <a:t>docente</a:t>
            </a:r>
            <a:r>
              <a:rPr lang="en-US" sz="2400" dirty="0" smtClean="0">
                <a:solidFill>
                  <a:schemeClr val="tx1"/>
                </a:solidFill>
                <a:latin typeface="Calibri" pitchFamily="34" charset="0"/>
                <a:ea typeface="Josefin Sans" pitchFamily="2" charset="0"/>
              </a:rPr>
              <a:t> y del </a:t>
            </a:r>
            <a:r>
              <a:rPr lang="en-US" sz="2400" dirty="0" err="1" smtClean="0">
                <a:solidFill>
                  <a:schemeClr val="tx1"/>
                </a:solidFill>
                <a:latin typeface="Calibri" pitchFamily="34" charset="0"/>
                <a:ea typeface="Josefin Sans" pitchFamily="2" charset="0"/>
              </a:rPr>
              <a:t>estudiante</a:t>
            </a:r>
            <a:r>
              <a:rPr lang="en-US" sz="2400" dirty="0" smtClean="0">
                <a:solidFill>
                  <a:schemeClr val="tx1"/>
                </a:solidFill>
                <a:latin typeface="Calibri" pitchFamily="34" charset="0"/>
                <a:ea typeface="Josefin Sans" pitchFamily="2" charset="0"/>
              </a:rPr>
              <a:t>.</a:t>
            </a:r>
          </a:p>
          <a:p>
            <a:pPr marL="342900" indent="-342900">
              <a:buFont typeface="Arial" pitchFamily="34" charset="0"/>
              <a:buChar char="•"/>
            </a:pPr>
            <a:endParaRPr lang="en-US" sz="2400" dirty="0">
              <a:solidFill>
                <a:schemeClr val="tx1"/>
              </a:solidFill>
              <a:latin typeface="Calibri" pitchFamily="34" charset="0"/>
              <a:ea typeface="Josefin Sans" pitchFamily="2" charset="0"/>
            </a:endParaRPr>
          </a:p>
          <a:p>
            <a:pPr marL="342900" indent="-342900">
              <a:buFont typeface="Arial" pitchFamily="34" charset="0"/>
              <a:buChar char="•"/>
            </a:pPr>
            <a:r>
              <a:rPr lang="en-US" sz="2400" dirty="0" err="1" smtClean="0">
                <a:solidFill>
                  <a:schemeClr val="tx1"/>
                </a:solidFill>
                <a:latin typeface="Calibri" pitchFamily="34" charset="0"/>
                <a:ea typeface="Josefin Sans" pitchFamily="2" charset="0"/>
              </a:rPr>
              <a:t>Posibilitan</a:t>
            </a:r>
            <a:r>
              <a:rPr lang="en-US" sz="2400" dirty="0" smtClean="0">
                <a:solidFill>
                  <a:schemeClr val="tx1"/>
                </a:solidFill>
                <a:latin typeface="Calibri" pitchFamily="34" charset="0"/>
                <a:ea typeface="Josefin Sans" pitchFamily="2" charset="0"/>
              </a:rPr>
              <a:t> la </a:t>
            </a:r>
            <a:r>
              <a:rPr lang="en-US" sz="2400" dirty="0" err="1" smtClean="0">
                <a:solidFill>
                  <a:schemeClr val="tx1"/>
                </a:solidFill>
                <a:latin typeface="Calibri" pitchFamily="34" charset="0"/>
                <a:ea typeface="Josefin Sans" pitchFamily="2" charset="0"/>
              </a:rPr>
              <a:t>ruptura</a:t>
            </a:r>
            <a:r>
              <a:rPr lang="en-US" sz="2400" dirty="0" smtClean="0">
                <a:solidFill>
                  <a:schemeClr val="tx1"/>
                </a:solidFill>
                <a:latin typeface="Calibri" pitchFamily="34" charset="0"/>
                <a:ea typeface="Josefin Sans" pitchFamily="2" charset="0"/>
              </a:rPr>
              <a:t> de </a:t>
            </a:r>
            <a:r>
              <a:rPr lang="en-US" sz="2400" dirty="0" err="1" smtClean="0">
                <a:solidFill>
                  <a:schemeClr val="tx1"/>
                </a:solidFill>
                <a:latin typeface="Calibri" pitchFamily="34" charset="0"/>
                <a:ea typeface="Josefin Sans" pitchFamily="2" charset="0"/>
              </a:rPr>
              <a:t>barreras</a:t>
            </a:r>
            <a:r>
              <a:rPr lang="en-US" sz="2400" dirty="0" smtClean="0">
                <a:solidFill>
                  <a:schemeClr val="tx1"/>
                </a:solidFill>
                <a:latin typeface="Calibri" pitchFamily="34" charset="0"/>
                <a:ea typeface="Josefin Sans" pitchFamily="2" charset="0"/>
              </a:rPr>
              <a:t> de </a:t>
            </a:r>
            <a:r>
              <a:rPr lang="en-US" sz="2400" dirty="0" err="1" smtClean="0">
                <a:solidFill>
                  <a:schemeClr val="tx1"/>
                </a:solidFill>
                <a:latin typeface="Calibri" pitchFamily="34" charset="0"/>
                <a:ea typeface="Josefin Sans" pitchFamily="2" charset="0"/>
              </a:rPr>
              <a:t>tiempo</a:t>
            </a:r>
            <a:r>
              <a:rPr lang="en-US" sz="2400" dirty="0" smtClean="0">
                <a:solidFill>
                  <a:schemeClr val="tx1"/>
                </a:solidFill>
                <a:latin typeface="Calibri" pitchFamily="34" charset="0"/>
                <a:ea typeface="Josefin Sans" pitchFamily="2" charset="0"/>
              </a:rPr>
              <a:t> y </a:t>
            </a:r>
            <a:r>
              <a:rPr lang="en-US" sz="2400" dirty="0" err="1" smtClean="0">
                <a:solidFill>
                  <a:schemeClr val="tx1"/>
                </a:solidFill>
                <a:latin typeface="Calibri" pitchFamily="34" charset="0"/>
                <a:ea typeface="Josefin Sans" pitchFamily="2" charset="0"/>
              </a:rPr>
              <a:t>espacio</a:t>
            </a:r>
            <a:r>
              <a:rPr lang="en-US" sz="2400" dirty="0" smtClean="0">
                <a:solidFill>
                  <a:schemeClr val="tx1"/>
                </a:solidFill>
                <a:latin typeface="Calibri" pitchFamily="34" charset="0"/>
                <a:ea typeface="Josefin Sans" pitchFamily="2" charset="0"/>
              </a:rPr>
              <a:t> </a:t>
            </a:r>
            <a:r>
              <a:rPr lang="en-US" sz="2400" dirty="0" err="1" smtClean="0">
                <a:solidFill>
                  <a:schemeClr val="tx1"/>
                </a:solidFill>
                <a:latin typeface="Calibri" pitchFamily="34" charset="0"/>
                <a:ea typeface="Josefin Sans" pitchFamily="2" charset="0"/>
              </a:rPr>
              <a:t>facilitando</a:t>
            </a:r>
            <a:r>
              <a:rPr lang="en-US" sz="2400" dirty="0" smtClean="0">
                <a:solidFill>
                  <a:schemeClr val="tx1"/>
                </a:solidFill>
                <a:latin typeface="Calibri" pitchFamily="34" charset="0"/>
                <a:ea typeface="Josefin Sans" pitchFamily="2" charset="0"/>
              </a:rPr>
              <a:t> el </a:t>
            </a:r>
            <a:r>
              <a:rPr lang="en-US" sz="2400" dirty="0" err="1" smtClean="0">
                <a:solidFill>
                  <a:schemeClr val="tx1"/>
                </a:solidFill>
                <a:latin typeface="Calibri" pitchFamily="34" charset="0"/>
                <a:ea typeface="Josefin Sans" pitchFamily="2" charset="0"/>
              </a:rPr>
              <a:t>acceso</a:t>
            </a:r>
            <a:r>
              <a:rPr lang="en-US" sz="2400" dirty="0" smtClean="0">
                <a:solidFill>
                  <a:schemeClr val="tx1"/>
                </a:solidFill>
                <a:latin typeface="Calibri" pitchFamily="34" charset="0"/>
                <a:ea typeface="Josefin Sans" pitchFamily="2" charset="0"/>
              </a:rPr>
              <a:t> a los </a:t>
            </a:r>
            <a:r>
              <a:rPr lang="en-US" sz="2400" dirty="0" err="1" smtClean="0">
                <a:solidFill>
                  <a:schemeClr val="tx1"/>
                </a:solidFill>
                <a:latin typeface="Calibri" pitchFamily="34" charset="0"/>
                <a:ea typeface="Josefin Sans" pitchFamily="2" charset="0"/>
              </a:rPr>
              <a:t>contenidos</a:t>
            </a:r>
            <a:r>
              <a:rPr lang="en-US" sz="2400" dirty="0" smtClean="0">
                <a:solidFill>
                  <a:schemeClr val="tx1"/>
                </a:solidFill>
                <a:latin typeface="Calibri" pitchFamily="34" charset="0"/>
                <a:ea typeface="Josefin Sans" pitchFamily="2" charset="0"/>
              </a:rPr>
              <a:t>.</a:t>
            </a:r>
            <a:endParaRPr lang="en-US" sz="2400" dirty="0">
              <a:solidFill>
                <a:schemeClr val="tx1"/>
              </a:solidFill>
              <a:latin typeface="Calibri" pitchFamily="34" charset="0"/>
              <a:ea typeface="Josefin Sans" pitchFamily="2" charset="0"/>
            </a:endParaRPr>
          </a:p>
        </p:txBody>
      </p:sp>
    </p:spTree>
    <p:extLst>
      <p:ext uri="{BB962C8B-B14F-4D97-AF65-F5344CB8AC3E}">
        <p14:creationId xmlns:p14="http://schemas.microsoft.com/office/powerpoint/2010/main" val="3825744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48089" y="1698862"/>
            <a:ext cx="8250865" cy="4154984"/>
          </a:xfrm>
          <a:prstGeom prst="rect">
            <a:avLst/>
          </a:prstGeom>
          <a:noFill/>
        </p:spPr>
        <p:txBody>
          <a:bodyPr wrap="square" rtlCol="0">
            <a:spAutoFit/>
          </a:bodyPr>
          <a:lstStyle>
            <a:defPPr marR="0" algn="l" rtl="0">
              <a:lnSpc>
                <a:spcPct val="100000"/>
              </a:lnSpc>
              <a:spcBef>
                <a:spcPts val="0"/>
              </a:spcBef>
              <a:spcAft>
                <a:spcPts val="0"/>
              </a:spcAft>
            </a:defPPr>
            <a:lvl1pPr marL="342900" indent="-342900">
              <a:buFont typeface="Arial" pitchFamily="34" charset="0"/>
              <a:buChar char="•"/>
              <a:defRPr sz="2400">
                <a:solidFill>
                  <a:schemeClr val="tx1"/>
                </a:solidFill>
                <a:latin typeface="Calibri" pitchFamily="34" charset="0"/>
                <a:ea typeface="Josefin Sans" pitchFamily="2" charset="0"/>
              </a:defRPr>
            </a:lvl1pPr>
          </a:lstStyle>
          <a:p>
            <a:pPr algn="just"/>
            <a:r>
              <a:rPr lang="en-US" dirty="0" err="1"/>
              <a:t>Fomentan</a:t>
            </a:r>
            <a:r>
              <a:rPr lang="en-US" dirty="0"/>
              <a:t> el </a:t>
            </a:r>
            <a:r>
              <a:rPr lang="en-US" dirty="0" err="1"/>
              <a:t>desarrollo</a:t>
            </a:r>
            <a:r>
              <a:rPr lang="en-US" dirty="0"/>
              <a:t> de </a:t>
            </a:r>
            <a:r>
              <a:rPr lang="en-US" dirty="0" err="1"/>
              <a:t>nuevas</a:t>
            </a:r>
            <a:r>
              <a:rPr lang="en-US" dirty="0"/>
              <a:t> </a:t>
            </a:r>
            <a:r>
              <a:rPr lang="en-US" dirty="0" err="1"/>
              <a:t>habilidades</a:t>
            </a:r>
            <a:r>
              <a:rPr lang="en-US" dirty="0"/>
              <a:t> </a:t>
            </a:r>
            <a:r>
              <a:rPr lang="en-US" dirty="0" err="1"/>
              <a:t>tanto</a:t>
            </a:r>
            <a:r>
              <a:rPr lang="en-US" dirty="0"/>
              <a:t> en </a:t>
            </a:r>
            <a:r>
              <a:rPr lang="en-US" dirty="0" err="1"/>
              <a:t>docentes</a:t>
            </a:r>
            <a:r>
              <a:rPr lang="en-US" dirty="0"/>
              <a:t> </a:t>
            </a:r>
            <a:r>
              <a:rPr lang="en-US" dirty="0" err="1"/>
              <a:t>como</a:t>
            </a:r>
            <a:r>
              <a:rPr lang="en-US" dirty="0"/>
              <a:t> en </a:t>
            </a:r>
            <a:r>
              <a:rPr lang="en-US" dirty="0" err="1"/>
              <a:t>estudiantes</a:t>
            </a:r>
            <a:r>
              <a:rPr lang="en-US" dirty="0"/>
              <a:t>.</a:t>
            </a:r>
          </a:p>
          <a:p>
            <a:pPr algn="just"/>
            <a:endParaRPr lang="en-US" dirty="0"/>
          </a:p>
          <a:p>
            <a:pPr algn="just"/>
            <a:r>
              <a:rPr lang="en-US" dirty="0" err="1"/>
              <a:t>Cuenta</a:t>
            </a:r>
            <a:r>
              <a:rPr lang="en-US" dirty="0"/>
              <a:t> con </a:t>
            </a:r>
            <a:r>
              <a:rPr lang="en-US" dirty="0" err="1"/>
              <a:t>herramientas</a:t>
            </a:r>
            <a:r>
              <a:rPr lang="en-US" dirty="0"/>
              <a:t> </a:t>
            </a:r>
            <a:r>
              <a:rPr lang="en-US" dirty="0" err="1"/>
              <a:t>que</a:t>
            </a:r>
            <a:r>
              <a:rPr lang="en-US" dirty="0"/>
              <a:t> </a:t>
            </a:r>
            <a:r>
              <a:rPr lang="en-US" dirty="0" err="1"/>
              <a:t>facilitan</a:t>
            </a:r>
            <a:r>
              <a:rPr lang="en-US" dirty="0"/>
              <a:t> los </a:t>
            </a:r>
            <a:r>
              <a:rPr lang="en-US" dirty="0" err="1"/>
              <a:t>procesos</a:t>
            </a:r>
            <a:r>
              <a:rPr lang="en-US" dirty="0"/>
              <a:t> de </a:t>
            </a:r>
            <a:r>
              <a:rPr lang="en-US" dirty="0" err="1"/>
              <a:t>gestión</a:t>
            </a:r>
            <a:r>
              <a:rPr lang="en-US" dirty="0"/>
              <a:t>, </a:t>
            </a:r>
            <a:r>
              <a:rPr lang="en-US" dirty="0" err="1"/>
              <a:t>comunicación</a:t>
            </a:r>
            <a:r>
              <a:rPr lang="en-US" dirty="0"/>
              <a:t> y </a:t>
            </a:r>
            <a:r>
              <a:rPr lang="en-US" dirty="0" err="1"/>
              <a:t>evaluación</a:t>
            </a:r>
            <a:r>
              <a:rPr lang="en-US" dirty="0"/>
              <a:t>.</a:t>
            </a:r>
          </a:p>
          <a:p>
            <a:pPr algn="just"/>
            <a:endParaRPr lang="en-US" dirty="0"/>
          </a:p>
          <a:p>
            <a:pPr algn="just"/>
            <a:r>
              <a:rPr lang="es-CO" dirty="0"/>
              <a:t>Pueden servir para complementar el proceso de aprendizaje en los sistemas de educación formal y no </a:t>
            </a:r>
            <a:r>
              <a:rPr lang="es-CO" dirty="0"/>
              <a:t>formal.</a:t>
            </a:r>
          </a:p>
          <a:p>
            <a:pPr algn="just"/>
            <a:endParaRPr lang="es-CO" dirty="0"/>
          </a:p>
          <a:p>
            <a:pPr marL="0" indent="0">
              <a:buNone/>
            </a:pPr>
            <a:endParaRPr lang="en-US" dirty="0"/>
          </a:p>
          <a:p>
            <a:endParaRPr lang="en-US" dirty="0"/>
          </a:p>
        </p:txBody>
      </p:sp>
    </p:spTree>
    <p:extLst>
      <p:ext uri="{BB962C8B-B14F-4D97-AF65-F5344CB8AC3E}">
        <p14:creationId xmlns:p14="http://schemas.microsoft.com/office/powerpoint/2010/main" val="1622132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77903" y="1112949"/>
            <a:ext cx="7856497" cy="1169521"/>
          </a:xfrm>
          <a:prstGeom prst="rect">
            <a:avLst/>
          </a:prstGeom>
        </p:spPr>
        <p:txBody>
          <a:bodyPr wrap="square">
            <a:spAutoFit/>
          </a:bodyPr>
          <a:lstStyle/>
          <a:p>
            <a:pPr algn="ctr"/>
            <a:r>
              <a:rPr lang="es-CO" sz="3200" dirty="0">
                <a:solidFill>
                  <a:srgbClr val="C00000"/>
                </a:solidFill>
                <a:latin typeface="Calibri" pitchFamily="34" charset="0"/>
                <a:ea typeface="Josefin Sans" pitchFamily="2" charset="0"/>
              </a:rPr>
              <a:t>¿Qué o quién garantiza el aprendizaje en un ambiente virtual?</a:t>
            </a:r>
            <a:endParaRPr sz="3200" dirty="0">
              <a:solidFill>
                <a:srgbClr val="C00000"/>
              </a:solidFill>
              <a:latin typeface="Calibri" pitchFamily="34" charset="0"/>
              <a:ea typeface="Josefin Sans" pitchFamily="2" charset="0"/>
            </a:endParaRPr>
          </a:p>
        </p:txBody>
      </p:sp>
      <p:sp>
        <p:nvSpPr>
          <p:cNvPr id="64" name="Shape 64"/>
          <p:cNvSpPr txBox="1">
            <a:spLocks noGrp="1"/>
          </p:cNvSpPr>
          <p:nvPr>
            <p:ph type="body" idx="1"/>
          </p:nvPr>
        </p:nvSpPr>
        <p:spPr>
          <a:xfrm>
            <a:off x="293590" y="2110192"/>
            <a:ext cx="8698010" cy="4811308"/>
          </a:xfrm>
          <a:prstGeom prst="rect">
            <a:avLst/>
          </a:prstGeom>
        </p:spPr>
        <p:txBody>
          <a:bodyPr lIns="91425" tIns="91425" rIns="91425" bIns="91425" anchor="t" anchorCtr="0">
            <a:noAutofit/>
          </a:bodyPr>
          <a:lstStyle/>
          <a:p>
            <a:pPr lvl="0" algn="just"/>
            <a:endParaRPr lang="es-CO" sz="2800" dirty="0" smtClean="0">
              <a:latin typeface="Josefin Sans" pitchFamily="2" charset="0"/>
              <a:ea typeface="Josefin Sans" pitchFamily="2" charset="0"/>
            </a:endParaRPr>
          </a:p>
          <a:p>
            <a:pPr lvl="0" algn="just"/>
            <a:endParaRPr lang="es-CO" sz="2800" dirty="0">
              <a:latin typeface="Josefin Sans" pitchFamily="2" charset="0"/>
              <a:ea typeface="Josefin Sans" pitchFamily="2" charset="0"/>
            </a:endParaRPr>
          </a:p>
          <a:p>
            <a:pPr lvl="0" algn="just"/>
            <a:r>
              <a:rPr lang="es-CO" sz="2400" dirty="0">
                <a:solidFill>
                  <a:schemeClr val="tx1"/>
                </a:solidFill>
                <a:latin typeface="Calibri" pitchFamily="34" charset="0"/>
                <a:ea typeface="Josefin Sans" pitchFamily="2" charset="0"/>
              </a:rPr>
              <a:t>Para </a:t>
            </a:r>
            <a:r>
              <a:rPr lang="es-CO" sz="2400" dirty="0">
                <a:solidFill>
                  <a:schemeClr val="tx1"/>
                </a:solidFill>
                <a:latin typeface="Calibri" pitchFamily="34" charset="0"/>
                <a:ea typeface="Josefin Sans" pitchFamily="2" charset="0"/>
              </a:rPr>
              <a:t>que exista aprendizaje </a:t>
            </a:r>
            <a:r>
              <a:rPr lang="es-CO" sz="2400" dirty="0">
                <a:solidFill>
                  <a:schemeClr val="tx1"/>
                </a:solidFill>
                <a:latin typeface="Calibri" pitchFamily="34" charset="0"/>
                <a:ea typeface="Josefin Sans" pitchFamily="2" charset="0"/>
              </a:rPr>
              <a:t>debe </a:t>
            </a:r>
            <a:r>
              <a:rPr lang="es-CO" sz="2400" dirty="0">
                <a:solidFill>
                  <a:schemeClr val="tx1"/>
                </a:solidFill>
                <a:latin typeface="Calibri" pitchFamily="34" charset="0"/>
                <a:ea typeface="Josefin Sans" pitchFamily="2" charset="0"/>
              </a:rPr>
              <a:t>haber un contenido o mensaje nuevo el cual se decodifica y se resignifica y en función de los </a:t>
            </a:r>
            <a:r>
              <a:rPr lang="es-CO" sz="2400" u="sng" dirty="0">
                <a:solidFill>
                  <a:schemeClr val="tx1"/>
                </a:solidFill>
                <a:latin typeface="Calibri" pitchFamily="34" charset="0"/>
                <a:ea typeface="Josefin Sans" pitchFamily="2" charset="0"/>
              </a:rPr>
              <a:t>conocimientos previos y marcos de referencia, </a:t>
            </a:r>
            <a:r>
              <a:rPr lang="es-CO" sz="2400" u="sng" dirty="0">
                <a:solidFill>
                  <a:schemeClr val="tx1"/>
                </a:solidFill>
                <a:latin typeface="Calibri" pitchFamily="34" charset="0"/>
                <a:ea typeface="Josefin Sans" pitchFamily="2" charset="0"/>
              </a:rPr>
              <a:t>ésta </a:t>
            </a:r>
            <a:r>
              <a:rPr lang="es-CO" sz="2400" u="sng" dirty="0">
                <a:solidFill>
                  <a:schemeClr val="tx1"/>
                </a:solidFill>
                <a:latin typeface="Calibri" pitchFamily="34" charset="0"/>
                <a:ea typeface="Josefin Sans" pitchFamily="2" charset="0"/>
              </a:rPr>
              <a:t>apropiación se convierte en aprendizaje siempre y cuando se aplique en la solución de problemas específicos. </a:t>
            </a:r>
            <a:endParaRPr lang="es-CO" sz="2400" u="sng" dirty="0">
              <a:solidFill>
                <a:schemeClr val="tx1"/>
              </a:solidFill>
              <a:latin typeface="Calibri" pitchFamily="34" charset="0"/>
              <a:ea typeface="Josefin Sans" pitchFamily="2" charset="0"/>
            </a:endParaRPr>
          </a:p>
          <a:p>
            <a:pPr lvl="0" algn="just"/>
            <a:endParaRPr sz="2800" dirty="0">
              <a:latin typeface="Josefin Sans" pitchFamily="2" charset="0"/>
              <a:ea typeface="Josefin Sans" pitchFamily="2" charset="0"/>
            </a:endParaRPr>
          </a:p>
        </p:txBody>
      </p:sp>
      <p:sp>
        <p:nvSpPr>
          <p:cNvPr id="65" name="Shape 65"/>
          <p:cNvSpPr txBox="1">
            <a:spLocks noGrp="1"/>
          </p:cNvSpPr>
          <p:nvPr>
            <p:ph type="sldNum" idx="12"/>
          </p:nvPr>
        </p:nvSpPr>
        <p:spPr>
          <a:xfrm>
            <a:off x="8236141" y="6333309"/>
            <a:ext cx="548699" cy="524699"/>
          </a:xfrm>
          <a:prstGeom prst="rect">
            <a:avLst/>
          </a:prstGeom>
        </p:spPr>
        <p:txBody>
          <a:bodyPr lIns="91425" tIns="91425" rIns="91425" bIns="91425" anchor="ctr" anchorCtr="0">
            <a:noAutofit/>
          </a:bodyPr>
          <a:lstStyle/>
          <a:p>
            <a:pPr lvl="0" algn="ctr" rtl="0">
              <a:spcBef>
                <a:spcPts val="0"/>
              </a:spcBef>
              <a:buNone/>
            </a:pPr>
            <a:fld id="{00000000-1234-1234-1234-123412341234}" type="slidenum">
              <a:rPr lang="es"/>
              <a:t>5</a:t>
            </a:fld>
            <a:endParaRPr lang="es"/>
          </a:p>
        </p:txBody>
      </p:sp>
    </p:spTree>
    <p:extLst>
      <p:ext uri="{BB962C8B-B14F-4D97-AF65-F5344CB8AC3E}">
        <p14:creationId xmlns:p14="http://schemas.microsoft.com/office/powerpoint/2010/main" val="397204563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Shape 64"/>
          <p:cNvSpPr txBox="1">
            <a:spLocks noGrp="1"/>
          </p:cNvSpPr>
          <p:nvPr>
            <p:ph type="body" idx="1"/>
          </p:nvPr>
        </p:nvSpPr>
        <p:spPr>
          <a:xfrm>
            <a:off x="293590" y="2110192"/>
            <a:ext cx="8698010" cy="4811308"/>
          </a:xfrm>
          <a:prstGeom prst="rect">
            <a:avLst/>
          </a:prstGeom>
        </p:spPr>
        <p:txBody>
          <a:bodyPr lIns="91425" tIns="91425" rIns="91425" bIns="91425" anchor="t" anchorCtr="0">
            <a:noAutofit/>
          </a:bodyPr>
          <a:lstStyle/>
          <a:p>
            <a:pPr algn="just"/>
            <a:endParaRPr lang="es-CO" sz="2400" dirty="0" smtClean="0">
              <a:solidFill>
                <a:schemeClr val="tx1"/>
              </a:solidFill>
              <a:latin typeface="Josefin Sans" pitchFamily="2" charset="0"/>
              <a:ea typeface="Josefin Sans" pitchFamily="2" charset="0"/>
            </a:endParaRPr>
          </a:p>
          <a:p>
            <a:pPr algn="just"/>
            <a:endParaRPr lang="es-CO" sz="2400" dirty="0">
              <a:solidFill>
                <a:schemeClr val="tx1"/>
              </a:solidFill>
              <a:latin typeface="Josefin Sans" pitchFamily="2" charset="0"/>
              <a:ea typeface="Josefin Sans" pitchFamily="2" charset="0"/>
            </a:endParaRPr>
          </a:p>
          <a:p>
            <a:pPr algn="just"/>
            <a:r>
              <a:rPr lang="es-CO" sz="2400" dirty="0">
                <a:solidFill>
                  <a:schemeClr val="tx1"/>
                </a:solidFill>
                <a:latin typeface="Calibri" pitchFamily="34" charset="0"/>
                <a:ea typeface="Josefin Sans" pitchFamily="2" charset="0"/>
              </a:rPr>
              <a:t>En </a:t>
            </a:r>
            <a:r>
              <a:rPr lang="es-CO" sz="2400" dirty="0">
                <a:solidFill>
                  <a:schemeClr val="tx1"/>
                </a:solidFill>
                <a:latin typeface="Calibri" pitchFamily="34" charset="0"/>
                <a:ea typeface="Josefin Sans" pitchFamily="2" charset="0"/>
              </a:rPr>
              <a:t>un ambiente educativo, los estudiantes aprenden contenidos de matemáticas, arte o ciencias pero también desarrollan habilidades intelectuales asociadas a esos aprendizajes tales como representar la realidad, elaborar juicios de valor, razonar, inventar o resolver problemas de varios tipos. Al </a:t>
            </a:r>
            <a:r>
              <a:rPr lang="es-CO" sz="2400" dirty="0">
                <a:solidFill>
                  <a:schemeClr val="tx1"/>
                </a:solidFill>
                <a:latin typeface="Calibri" pitchFamily="34" charset="0"/>
                <a:ea typeface="Josefin Sans" pitchFamily="2" charset="0"/>
              </a:rPr>
              <a:t>tiempo que </a:t>
            </a:r>
            <a:r>
              <a:rPr lang="es-CO" sz="2400" dirty="0">
                <a:solidFill>
                  <a:schemeClr val="tx1"/>
                </a:solidFill>
                <a:latin typeface="Calibri" pitchFamily="34" charset="0"/>
                <a:ea typeface="Josefin Sans" pitchFamily="2" charset="0"/>
              </a:rPr>
              <a:t>aprenden otras habilidades </a:t>
            </a:r>
            <a:r>
              <a:rPr lang="es-CO" sz="2400" dirty="0">
                <a:solidFill>
                  <a:schemeClr val="tx1"/>
                </a:solidFill>
                <a:latin typeface="Calibri" pitchFamily="34" charset="0"/>
                <a:ea typeface="Josefin Sans" pitchFamily="2" charset="0"/>
              </a:rPr>
              <a:t>comunicativas </a:t>
            </a:r>
            <a:r>
              <a:rPr lang="es-CO" sz="2400" dirty="0">
                <a:solidFill>
                  <a:schemeClr val="tx1"/>
                </a:solidFill>
                <a:latin typeface="Calibri" pitchFamily="34" charset="0"/>
                <a:ea typeface="Josefin Sans" pitchFamily="2" charset="0"/>
              </a:rPr>
              <a:t>que son importantes en su proceso de socialización. </a:t>
            </a:r>
          </a:p>
          <a:p>
            <a:pPr lvl="0" algn="just"/>
            <a:endParaRPr sz="2400" dirty="0">
              <a:solidFill>
                <a:schemeClr val="tx1"/>
              </a:solidFill>
              <a:latin typeface="Josefin Sans" pitchFamily="2" charset="0"/>
              <a:ea typeface="Josefin Sans" pitchFamily="2" charset="0"/>
            </a:endParaRPr>
          </a:p>
        </p:txBody>
      </p:sp>
      <p:sp>
        <p:nvSpPr>
          <p:cNvPr id="65" name="Shape 65"/>
          <p:cNvSpPr txBox="1">
            <a:spLocks noGrp="1"/>
          </p:cNvSpPr>
          <p:nvPr>
            <p:ph type="sldNum" idx="12"/>
          </p:nvPr>
        </p:nvSpPr>
        <p:spPr>
          <a:xfrm>
            <a:off x="8236141" y="6333309"/>
            <a:ext cx="548699" cy="524699"/>
          </a:xfrm>
          <a:prstGeom prst="rect">
            <a:avLst/>
          </a:prstGeom>
        </p:spPr>
        <p:txBody>
          <a:bodyPr lIns="91425" tIns="91425" rIns="91425" bIns="91425" anchor="ctr" anchorCtr="0">
            <a:noAutofit/>
          </a:bodyPr>
          <a:lstStyle/>
          <a:p>
            <a:pPr lvl="0" algn="ctr" rtl="0">
              <a:spcBef>
                <a:spcPts val="0"/>
              </a:spcBef>
              <a:buNone/>
            </a:pPr>
            <a:fld id="{00000000-1234-1234-1234-123412341234}" type="slidenum">
              <a:rPr lang="es"/>
              <a:t>6</a:t>
            </a:fld>
            <a:endParaRPr lang="es"/>
          </a:p>
        </p:txBody>
      </p:sp>
      <p:sp>
        <p:nvSpPr>
          <p:cNvPr id="6" name="Shape 63"/>
          <p:cNvSpPr txBox="1">
            <a:spLocks/>
          </p:cNvSpPr>
          <p:nvPr/>
        </p:nvSpPr>
        <p:spPr>
          <a:xfrm>
            <a:off x="677903" y="1112949"/>
            <a:ext cx="7856497" cy="1169521"/>
          </a:xfrm>
          <a:prstGeom prst="rect">
            <a:avLst/>
          </a:prstGeom>
          <a:noFill/>
          <a:ln>
            <a:noFill/>
          </a:ln>
        </p:spPr>
        <p:txBody>
          <a:bodyPr wrap="square" lIns="91425" tIns="91425" rIns="91425" bIns="91425"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pPr algn="ctr"/>
            <a:r>
              <a:rPr lang="es-CO" sz="3200" dirty="0" smtClean="0">
                <a:solidFill>
                  <a:srgbClr val="C00000"/>
                </a:solidFill>
                <a:latin typeface="Calibri" pitchFamily="34" charset="0"/>
                <a:ea typeface="Josefin Sans" pitchFamily="2" charset="0"/>
              </a:rPr>
              <a:t>¿Qué o quién garantiza el aprendizaje en un ambiente virtual?</a:t>
            </a:r>
            <a:endParaRPr lang="es-CO" sz="3200" dirty="0">
              <a:solidFill>
                <a:srgbClr val="C00000"/>
              </a:solidFill>
              <a:latin typeface="Calibri" pitchFamily="34" charset="0"/>
              <a:ea typeface="Josefin Sans" pitchFamily="2" charset="0"/>
            </a:endParaRPr>
          </a:p>
        </p:txBody>
      </p:sp>
    </p:spTree>
    <p:extLst>
      <p:ext uri="{BB962C8B-B14F-4D97-AF65-F5344CB8AC3E}">
        <p14:creationId xmlns:p14="http://schemas.microsoft.com/office/powerpoint/2010/main" val="143905961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786" y="698500"/>
            <a:ext cx="8788427" cy="1143000"/>
          </a:xfrm>
        </p:spPr>
        <p:txBody>
          <a:bodyPr/>
          <a:lstStyle/>
          <a:p>
            <a:pPr algn="ctr"/>
            <a:r>
              <a:rPr lang="es-CO" dirty="0" smtClean="0">
                <a:latin typeface="Josefin Sans" pitchFamily="2" charset="0"/>
                <a:ea typeface="Josefin Sans" pitchFamily="2" charset="0"/>
              </a:rPr>
              <a:t/>
            </a:r>
            <a:br>
              <a:rPr lang="es-CO" dirty="0" smtClean="0">
                <a:latin typeface="Josefin Sans" pitchFamily="2" charset="0"/>
                <a:ea typeface="Josefin Sans" pitchFamily="2" charset="0"/>
              </a:rPr>
            </a:br>
            <a:r>
              <a:rPr lang="es-CO" dirty="0">
                <a:latin typeface="Josefin Sans" pitchFamily="2" charset="0"/>
                <a:ea typeface="Josefin Sans" pitchFamily="2" charset="0"/>
              </a:rPr>
              <a:t/>
            </a:r>
            <a:br>
              <a:rPr lang="es-CO" dirty="0">
                <a:latin typeface="Josefin Sans" pitchFamily="2" charset="0"/>
                <a:ea typeface="Josefin Sans" pitchFamily="2" charset="0"/>
              </a:rPr>
            </a:br>
            <a:r>
              <a:rPr lang="es-CO" dirty="0" smtClean="0">
                <a:latin typeface="Josefin Sans" pitchFamily="2" charset="0"/>
                <a:ea typeface="Josefin Sans" pitchFamily="2" charset="0"/>
              </a:rPr>
              <a:t/>
            </a:r>
            <a:br>
              <a:rPr lang="es-CO" dirty="0" smtClean="0">
                <a:latin typeface="Josefin Sans" pitchFamily="2" charset="0"/>
                <a:ea typeface="Josefin Sans" pitchFamily="2" charset="0"/>
              </a:rPr>
            </a:br>
            <a:r>
              <a:rPr lang="es-CO" dirty="0">
                <a:latin typeface="Josefin Sans" pitchFamily="2" charset="0"/>
                <a:ea typeface="Josefin Sans" pitchFamily="2" charset="0"/>
              </a:rPr>
              <a:t/>
            </a:r>
            <a:br>
              <a:rPr lang="es-CO" dirty="0">
                <a:latin typeface="Josefin Sans" pitchFamily="2" charset="0"/>
                <a:ea typeface="Josefin Sans" pitchFamily="2" charset="0"/>
              </a:rPr>
            </a:br>
            <a:r>
              <a:rPr lang="es-CO" dirty="0" smtClean="0">
                <a:latin typeface="Josefin Sans" pitchFamily="2" charset="0"/>
                <a:ea typeface="Josefin Sans" pitchFamily="2" charset="0"/>
              </a:rPr>
              <a:t/>
            </a:r>
            <a:br>
              <a:rPr lang="es-CO" dirty="0" smtClean="0">
                <a:latin typeface="Josefin Sans" pitchFamily="2" charset="0"/>
                <a:ea typeface="Josefin Sans" pitchFamily="2" charset="0"/>
              </a:rPr>
            </a:br>
            <a:r>
              <a:rPr lang="es-CO" dirty="0">
                <a:latin typeface="Josefin Sans" pitchFamily="2" charset="0"/>
                <a:ea typeface="Josefin Sans" pitchFamily="2" charset="0"/>
              </a:rPr>
              <a:t/>
            </a:r>
            <a:br>
              <a:rPr lang="es-CO" dirty="0">
                <a:latin typeface="Josefin Sans" pitchFamily="2" charset="0"/>
                <a:ea typeface="Josefin Sans" pitchFamily="2" charset="0"/>
              </a:rPr>
            </a:br>
            <a:r>
              <a:rPr lang="es-CO" dirty="0" smtClean="0">
                <a:latin typeface="Josefin Sans" pitchFamily="2" charset="0"/>
                <a:ea typeface="Josefin Sans" pitchFamily="2" charset="0"/>
              </a:rPr>
              <a:t/>
            </a:r>
            <a:br>
              <a:rPr lang="es-CO" dirty="0" smtClean="0">
                <a:latin typeface="Josefin Sans" pitchFamily="2" charset="0"/>
                <a:ea typeface="Josefin Sans" pitchFamily="2" charset="0"/>
              </a:rPr>
            </a:br>
            <a:r>
              <a:rPr lang="es-CO" dirty="0">
                <a:latin typeface="Josefin Sans" pitchFamily="2" charset="0"/>
                <a:ea typeface="Josefin Sans" pitchFamily="2" charset="0"/>
              </a:rPr>
              <a:t/>
            </a:r>
            <a:br>
              <a:rPr lang="es-CO" dirty="0">
                <a:latin typeface="Josefin Sans" pitchFamily="2" charset="0"/>
                <a:ea typeface="Josefin Sans" pitchFamily="2" charset="0"/>
              </a:rPr>
            </a:br>
            <a:r>
              <a:rPr lang="es-CO" dirty="0" smtClean="0">
                <a:latin typeface="Josefin Sans" pitchFamily="2" charset="0"/>
                <a:ea typeface="Josefin Sans" pitchFamily="2" charset="0"/>
              </a:rPr>
              <a:t/>
            </a:r>
            <a:br>
              <a:rPr lang="es-CO" dirty="0" smtClean="0">
                <a:latin typeface="Josefin Sans" pitchFamily="2" charset="0"/>
                <a:ea typeface="Josefin Sans" pitchFamily="2" charset="0"/>
              </a:rPr>
            </a:br>
            <a:r>
              <a:rPr lang="es-CO" dirty="0">
                <a:latin typeface="Josefin Sans" pitchFamily="2" charset="0"/>
                <a:ea typeface="Josefin Sans" pitchFamily="2" charset="0"/>
              </a:rPr>
              <a:t/>
            </a:r>
            <a:br>
              <a:rPr lang="es-CO" dirty="0">
                <a:latin typeface="Josefin Sans" pitchFamily="2" charset="0"/>
                <a:ea typeface="Josefin Sans" pitchFamily="2" charset="0"/>
              </a:rPr>
            </a:br>
            <a:r>
              <a:rPr lang="es-CO" dirty="0" smtClean="0">
                <a:latin typeface="Josefin Sans" pitchFamily="2" charset="0"/>
                <a:ea typeface="Josefin Sans" pitchFamily="2" charset="0"/>
              </a:rPr>
              <a:t/>
            </a:r>
            <a:br>
              <a:rPr lang="es-CO" dirty="0" smtClean="0">
                <a:latin typeface="Josefin Sans" pitchFamily="2" charset="0"/>
                <a:ea typeface="Josefin Sans" pitchFamily="2" charset="0"/>
              </a:rPr>
            </a:br>
            <a:r>
              <a:rPr lang="es-CO" dirty="0">
                <a:latin typeface="Josefin Sans" pitchFamily="2" charset="0"/>
                <a:ea typeface="Josefin Sans" pitchFamily="2" charset="0"/>
              </a:rPr>
              <a:t/>
            </a:r>
            <a:br>
              <a:rPr lang="es-CO" dirty="0">
                <a:latin typeface="Josefin Sans" pitchFamily="2" charset="0"/>
                <a:ea typeface="Josefin Sans" pitchFamily="2" charset="0"/>
              </a:rPr>
            </a:br>
            <a:r>
              <a:rPr lang="es-CO" dirty="0" smtClean="0">
                <a:latin typeface="Josefin Sans" pitchFamily="2" charset="0"/>
                <a:ea typeface="Josefin Sans" pitchFamily="2" charset="0"/>
              </a:rPr>
              <a:t/>
            </a:r>
            <a:br>
              <a:rPr lang="es-CO" dirty="0" smtClean="0">
                <a:latin typeface="Josefin Sans" pitchFamily="2" charset="0"/>
                <a:ea typeface="Josefin Sans" pitchFamily="2" charset="0"/>
              </a:rPr>
            </a:br>
            <a:r>
              <a:rPr lang="es-CO" dirty="0">
                <a:latin typeface="Josefin Sans" pitchFamily="2" charset="0"/>
                <a:ea typeface="Josefin Sans" pitchFamily="2" charset="0"/>
              </a:rPr>
              <a:t/>
            </a:r>
            <a:br>
              <a:rPr lang="es-CO" dirty="0">
                <a:latin typeface="Josefin Sans" pitchFamily="2" charset="0"/>
                <a:ea typeface="Josefin Sans" pitchFamily="2" charset="0"/>
              </a:rPr>
            </a:br>
            <a:r>
              <a:rPr lang="es-CO" sz="3200" dirty="0">
                <a:solidFill>
                  <a:srgbClr val="C00000"/>
                </a:solidFill>
                <a:latin typeface="Calibri" pitchFamily="34" charset="0"/>
                <a:ea typeface="Josefin Sans" pitchFamily="2" charset="0"/>
              </a:rPr>
              <a:t>¿</a:t>
            </a:r>
            <a:r>
              <a:rPr lang="es-CO" sz="3200" dirty="0">
                <a:solidFill>
                  <a:srgbClr val="C00000"/>
                </a:solidFill>
                <a:latin typeface="Calibri" pitchFamily="34" charset="0"/>
                <a:ea typeface="Josefin Sans" pitchFamily="2" charset="0"/>
              </a:rPr>
              <a:t>Qué actividades de aprendizaje se planean?</a:t>
            </a:r>
          </a:p>
        </p:txBody>
      </p:sp>
      <p:sp>
        <p:nvSpPr>
          <p:cNvPr id="3" name="Marcador de texto 2"/>
          <p:cNvSpPr>
            <a:spLocks noGrp="1"/>
          </p:cNvSpPr>
          <p:nvPr>
            <p:ph type="body" idx="1"/>
          </p:nvPr>
        </p:nvSpPr>
        <p:spPr>
          <a:xfrm>
            <a:off x="848139" y="1735482"/>
            <a:ext cx="7739270" cy="4775200"/>
          </a:xfrm>
        </p:spPr>
        <p:txBody>
          <a:bodyPr/>
          <a:lstStyle/>
          <a:p>
            <a:endParaRPr lang="es-CO" dirty="0" smtClean="0">
              <a:latin typeface="Josefin Sans" pitchFamily="2" charset="0"/>
              <a:ea typeface="Josefin Sans" pitchFamily="2" charset="0"/>
            </a:endParaRPr>
          </a:p>
          <a:p>
            <a:pPr marL="342900" indent="-342900" algn="just">
              <a:buFont typeface="Wingdings" pitchFamily="2" charset="2"/>
              <a:buChar char="ü"/>
            </a:pPr>
            <a:r>
              <a:rPr lang="es-CO" sz="2400" dirty="0">
                <a:solidFill>
                  <a:schemeClr val="tx1"/>
                </a:solidFill>
                <a:latin typeface="Calibri" pitchFamily="34" charset="0"/>
                <a:ea typeface="Josefin Sans" pitchFamily="2" charset="0"/>
              </a:rPr>
              <a:t>Actividades que fomenten el aprendizaje autónomo e independiente. </a:t>
            </a:r>
          </a:p>
          <a:p>
            <a:pPr marL="342900" indent="-342900" algn="just">
              <a:buFont typeface="Wingdings" pitchFamily="2" charset="2"/>
              <a:buChar char="ü"/>
            </a:pPr>
            <a:endParaRPr lang="es-CO" sz="2400" dirty="0">
              <a:solidFill>
                <a:schemeClr val="tx1"/>
              </a:solidFill>
              <a:latin typeface="Calibri" pitchFamily="34" charset="0"/>
              <a:ea typeface="Josefin Sans" pitchFamily="2" charset="0"/>
            </a:endParaRPr>
          </a:p>
          <a:p>
            <a:pPr marL="342900" indent="-342900" algn="just">
              <a:buFont typeface="Wingdings" pitchFamily="2" charset="2"/>
              <a:buChar char="ü"/>
            </a:pPr>
            <a:r>
              <a:rPr lang="es-CO" sz="2400" dirty="0">
                <a:solidFill>
                  <a:schemeClr val="tx1"/>
                </a:solidFill>
                <a:latin typeface="Calibri" pitchFamily="34" charset="0"/>
                <a:ea typeface="Josefin Sans" pitchFamily="2" charset="0"/>
              </a:rPr>
              <a:t>Actividades centradas en la reflexión.</a:t>
            </a:r>
          </a:p>
          <a:p>
            <a:pPr marL="342900" indent="-342900" algn="just">
              <a:buFont typeface="Wingdings" pitchFamily="2" charset="2"/>
              <a:buChar char="ü"/>
            </a:pPr>
            <a:endParaRPr lang="es-CO" sz="2400" dirty="0">
              <a:solidFill>
                <a:schemeClr val="tx1"/>
              </a:solidFill>
              <a:latin typeface="Calibri" pitchFamily="34" charset="0"/>
              <a:ea typeface="Josefin Sans" pitchFamily="2" charset="0"/>
            </a:endParaRPr>
          </a:p>
          <a:p>
            <a:pPr marL="342900" indent="-342900" algn="just">
              <a:buFont typeface="Wingdings" pitchFamily="2" charset="2"/>
              <a:buChar char="ü"/>
            </a:pPr>
            <a:r>
              <a:rPr lang="es-CO" sz="2400" dirty="0">
                <a:solidFill>
                  <a:schemeClr val="tx1"/>
                </a:solidFill>
                <a:latin typeface="Calibri" pitchFamily="34" charset="0"/>
                <a:ea typeface="Josefin Sans" pitchFamily="2" charset="0"/>
              </a:rPr>
              <a:t>P</a:t>
            </a:r>
            <a:r>
              <a:rPr lang="es-CO" sz="2400" dirty="0">
                <a:solidFill>
                  <a:schemeClr val="tx1"/>
                </a:solidFill>
                <a:latin typeface="Calibri" pitchFamily="34" charset="0"/>
                <a:ea typeface="Josefin Sans" pitchFamily="2" charset="0"/>
              </a:rPr>
              <a:t>royectos </a:t>
            </a:r>
            <a:r>
              <a:rPr lang="es-CO" sz="2400" dirty="0">
                <a:solidFill>
                  <a:schemeClr val="tx1"/>
                </a:solidFill>
                <a:latin typeface="Calibri" pitchFamily="34" charset="0"/>
                <a:ea typeface="Josefin Sans" pitchFamily="2" charset="0"/>
              </a:rPr>
              <a:t>de </a:t>
            </a:r>
            <a:r>
              <a:rPr lang="es-CO" sz="2400" dirty="0">
                <a:solidFill>
                  <a:schemeClr val="tx1"/>
                </a:solidFill>
                <a:latin typeface="Calibri" pitchFamily="34" charset="0"/>
                <a:ea typeface="Josefin Sans" pitchFamily="2" charset="0"/>
              </a:rPr>
              <a:t>trabajo colaborativo.</a:t>
            </a:r>
          </a:p>
          <a:p>
            <a:pPr marL="342900" indent="-342900" algn="just">
              <a:buFont typeface="Wingdings" pitchFamily="2" charset="2"/>
              <a:buChar char="ü"/>
            </a:pPr>
            <a:endParaRPr lang="es-CO" sz="2400" dirty="0">
              <a:solidFill>
                <a:schemeClr val="tx1"/>
              </a:solidFill>
              <a:latin typeface="Calibri" pitchFamily="34" charset="0"/>
              <a:ea typeface="Josefin Sans" pitchFamily="2" charset="0"/>
            </a:endParaRPr>
          </a:p>
          <a:p>
            <a:pPr marL="342900" indent="-342900" algn="just">
              <a:buFont typeface="Wingdings" pitchFamily="2" charset="2"/>
              <a:buChar char="ü"/>
            </a:pPr>
            <a:r>
              <a:rPr lang="es-CO" sz="2400" dirty="0">
                <a:solidFill>
                  <a:schemeClr val="tx1"/>
                </a:solidFill>
                <a:latin typeface="Calibri" pitchFamily="34" charset="0"/>
                <a:ea typeface="Josefin Sans" pitchFamily="2" charset="0"/>
              </a:rPr>
              <a:t>Investigación</a:t>
            </a:r>
            <a:r>
              <a:rPr lang="es-CO" sz="2400" dirty="0" smtClean="0">
                <a:solidFill>
                  <a:schemeClr val="tx1"/>
                </a:solidFill>
                <a:latin typeface="Calibri" pitchFamily="34" charset="0"/>
                <a:ea typeface="Josefin Sans" pitchFamily="2" charset="0"/>
              </a:rPr>
              <a:t>.</a:t>
            </a:r>
          </a:p>
          <a:p>
            <a:pPr algn="just"/>
            <a:endParaRPr lang="es-CO" sz="2400" dirty="0" smtClean="0">
              <a:solidFill>
                <a:schemeClr val="tx1"/>
              </a:solidFill>
              <a:latin typeface="Calibri" pitchFamily="34" charset="0"/>
              <a:ea typeface="Josefin Sans" pitchFamily="2" charset="0"/>
            </a:endParaRPr>
          </a:p>
          <a:p>
            <a:pPr marL="342900" indent="-342900" algn="just">
              <a:buFont typeface="Wingdings" pitchFamily="2" charset="2"/>
              <a:buChar char="ü"/>
            </a:pPr>
            <a:r>
              <a:rPr lang="es-CO" sz="2400" dirty="0" smtClean="0">
                <a:solidFill>
                  <a:schemeClr val="tx1"/>
                </a:solidFill>
                <a:latin typeface="Calibri" pitchFamily="34" charset="0"/>
                <a:ea typeface="Josefin Sans" pitchFamily="2" charset="0"/>
              </a:rPr>
              <a:t>Actividades </a:t>
            </a:r>
            <a:r>
              <a:rPr lang="es-CO" sz="2400" dirty="0">
                <a:solidFill>
                  <a:schemeClr val="tx1"/>
                </a:solidFill>
                <a:latin typeface="Calibri" pitchFamily="34" charset="0"/>
                <a:ea typeface="Josefin Sans" pitchFamily="2" charset="0"/>
              </a:rPr>
              <a:t>de aprendizaje individuales y grupales. </a:t>
            </a:r>
          </a:p>
          <a:p>
            <a:endParaRPr lang="es-CO" dirty="0">
              <a:latin typeface="Josefin Sans" pitchFamily="2" charset="0"/>
              <a:ea typeface="Josefin Sans" pitchFamily="2" charset="0"/>
            </a:endParaRPr>
          </a:p>
        </p:txBody>
      </p:sp>
      <p:sp>
        <p:nvSpPr>
          <p:cNvPr id="5" name="Marcador de número de diapositiva 4"/>
          <p:cNvSpPr>
            <a:spLocks noGrp="1"/>
          </p:cNvSpPr>
          <p:nvPr>
            <p:ph type="sldNum" idx="12"/>
          </p:nvPr>
        </p:nvSpPr>
        <p:spPr>
          <a:xfrm>
            <a:off x="8138074" y="6333301"/>
            <a:ext cx="548699" cy="524699"/>
          </a:xfrm>
        </p:spPr>
        <p:txBody>
          <a:bodyPr/>
          <a:lstStyle/>
          <a:p>
            <a:pPr>
              <a:spcBef>
                <a:spcPts val="0"/>
              </a:spcBef>
              <a:buNone/>
            </a:pPr>
            <a:fld id="{00000000-1234-1234-1234-123412341234}" type="slidenum">
              <a:rPr lang="es" smtClean="0"/>
              <a:t>7</a:t>
            </a:fld>
            <a:endParaRPr lang="es" dirty="0"/>
          </a:p>
        </p:txBody>
      </p:sp>
    </p:spTree>
    <p:extLst>
      <p:ext uri="{BB962C8B-B14F-4D97-AF65-F5344CB8AC3E}">
        <p14:creationId xmlns:p14="http://schemas.microsoft.com/office/powerpoint/2010/main" val="65729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965" y="629478"/>
            <a:ext cx="8229600" cy="1143000"/>
          </a:xfrm>
        </p:spPr>
        <p:txBody>
          <a:bodyPr/>
          <a:lstStyle/>
          <a:p>
            <a:pPr algn="ctr"/>
            <a:r>
              <a:rPr lang="es-CO" sz="3200" dirty="0">
                <a:solidFill>
                  <a:srgbClr val="C00000"/>
                </a:solidFill>
                <a:latin typeface="Calibri" pitchFamily="34" charset="0"/>
                <a:ea typeface="Josefin Sans" pitchFamily="2" charset="0"/>
              </a:rPr>
              <a:t>¿Qué habilidades requiere el docente?</a:t>
            </a:r>
            <a:endParaRPr lang="es-CO" sz="3200" dirty="0">
              <a:solidFill>
                <a:srgbClr val="C00000"/>
              </a:solidFill>
              <a:latin typeface="Calibri" pitchFamily="34" charset="0"/>
              <a:ea typeface="Josefin Sans" pitchFamily="2" charset="0"/>
            </a:endParaRPr>
          </a:p>
        </p:txBody>
      </p:sp>
      <p:sp>
        <p:nvSpPr>
          <p:cNvPr id="3" name="Marcador de texto 2"/>
          <p:cNvSpPr>
            <a:spLocks noGrp="1"/>
          </p:cNvSpPr>
          <p:nvPr>
            <p:ph type="body" idx="1"/>
          </p:nvPr>
        </p:nvSpPr>
        <p:spPr>
          <a:xfrm>
            <a:off x="841514" y="1600200"/>
            <a:ext cx="8156713" cy="5257800"/>
          </a:xfrm>
        </p:spPr>
        <p:txBody>
          <a:bodyPr/>
          <a:lstStyle/>
          <a:p>
            <a:pPr marL="457200" indent="-457200" algn="just">
              <a:buFont typeface="Wingdings" pitchFamily="2" charset="2"/>
              <a:buChar char="ü"/>
            </a:pPr>
            <a:endParaRPr lang="es-CO" dirty="0" smtClean="0">
              <a:latin typeface="Josefin Sans" pitchFamily="2" charset="0"/>
              <a:ea typeface="Josefin Sans" pitchFamily="2" charset="0"/>
            </a:endParaRPr>
          </a:p>
          <a:p>
            <a:pPr marL="457200" indent="-457200" algn="just">
              <a:buFont typeface="Wingdings" pitchFamily="2" charset="2"/>
              <a:buChar char="ü"/>
            </a:pPr>
            <a:r>
              <a:rPr lang="es-CO" dirty="0" smtClean="0">
                <a:latin typeface="Josefin Sans" pitchFamily="2" charset="0"/>
                <a:ea typeface="Josefin Sans" pitchFamily="2" charset="0"/>
              </a:rPr>
              <a:t>Ser </a:t>
            </a:r>
            <a:r>
              <a:rPr lang="es-CO" dirty="0">
                <a:latin typeface="Josefin Sans" pitchFamily="2" charset="0"/>
                <a:ea typeface="Josefin Sans" pitchFamily="2" charset="0"/>
              </a:rPr>
              <a:t>experto en su </a:t>
            </a:r>
            <a:r>
              <a:rPr lang="es-CO" dirty="0" smtClean="0">
                <a:latin typeface="Josefin Sans" pitchFamily="2" charset="0"/>
                <a:ea typeface="Josefin Sans" pitchFamily="2" charset="0"/>
              </a:rPr>
              <a:t>área.</a:t>
            </a:r>
          </a:p>
          <a:p>
            <a:pPr marL="457200" indent="-457200" algn="just">
              <a:buFont typeface="Wingdings" pitchFamily="2" charset="2"/>
              <a:buChar char="ü"/>
            </a:pPr>
            <a:r>
              <a:rPr lang="es-CO" dirty="0">
                <a:latin typeface="Josefin Sans" pitchFamily="2" charset="0"/>
                <a:ea typeface="Josefin Sans" pitchFamily="2" charset="0"/>
              </a:rPr>
              <a:t>T</a:t>
            </a:r>
            <a:r>
              <a:rPr lang="es-CO" dirty="0" smtClean="0">
                <a:latin typeface="Josefin Sans" pitchFamily="2" charset="0"/>
                <a:ea typeface="Josefin Sans" pitchFamily="2" charset="0"/>
              </a:rPr>
              <a:t>ener </a:t>
            </a:r>
            <a:r>
              <a:rPr lang="es-CO" u="sng" dirty="0">
                <a:latin typeface="Josefin Sans" pitchFamily="2" charset="0"/>
                <a:ea typeface="Josefin Sans" pitchFamily="2" charset="0"/>
              </a:rPr>
              <a:t>conocimientos teóricos y habilidades de carácter pedagógico y técnico </a:t>
            </a:r>
            <a:r>
              <a:rPr lang="es-CO" dirty="0">
                <a:latin typeface="Josefin Sans" pitchFamily="2" charset="0"/>
                <a:ea typeface="Josefin Sans" pitchFamily="2" charset="0"/>
              </a:rPr>
              <a:t>para crear situaciones que fomenten el </a:t>
            </a:r>
            <a:r>
              <a:rPr lang="es-CO" dirty="0" smtClean="0">
                <a:latin typeface="Josefin Sans" pitchFamily="2" charset="0"/>
                <a:ea typeface="Josefin Sans" pitchFamily="2" charset="0"/>
              </a:rPr>
              <a:t>aprendizaje.</a:t>
            </a:r>
          </a:p>
          <a:p>
            <a:pPr marL="457200" indent="-457200" algn="just">
              <a:buFont typeface="Wingdings" pitchFamily="2" charset="2"/>
              <a:buChar char="ü"/>
            </a:pPr>
            <a:r>
              <a:rPr lang="es-CO" dirty="0" smtClean="0">
                <a:latin typeface="Josefin Sans" pitchFamily="2" charset="0"/>
                <a:ea typeface="Josefin Sans" pitchFamily="2" charset="0"/>
              </a:rPr>
              <a:t>La </a:t>
            </a:r>
            <a:r>
              <a:rPr lang="es-CO" dirty="0">
                <a:latin typeface="Josefin Sans" pitchFamily="2" charset="0"/>
                <a:ea typeface="Josefin Sans" pitchFamily="2" charset="0"/>
              </a:rPr>
              <a:t>construcción y la socialización del conocimiento mediante el uso selectivo  de  los  </a:t>
            </a:r>
            <a:r>
              <a:rPr lang="es-CO" u="sng" dirty="0">
                <a:latin typeface="Josefin Sans" pitchFamily="2" charset="0"/>
                <a:ea typeface="Josefin Sans" pitchFamily="2" charset="0"/>
              </a:rPr>
              <a:t>medios  tecnológicos  en  actividades  de  aprendizaje  colaborativo</a:t>
            </a:r>
            <a:r>
              <a:rPr lang="es-CO" dirty="0">
                <a:latin typeface="Josefin Sans" pitchFamily="2" charset="0"/>
                <a:ea typeface="Josefin Sans" pitchFamily="2" charset="0"/>
              </a:rPr>
              <a:t>,  teniendo  en cuenta que es un mediador del proceso educativo. </a:t>
            </a:r>
          </a:p>
        </p:txBody>
      </p:sp>
      <p:sp>
        <p:nvSpPr>
          <p:cNvPr id="5" name="Marcador de número de diapositiva 4"/>
          <p:cNvSpPr>
            <a:spLocks noGrp="1"/>
          </p:cNvSpPr>
          <p:nvPr>
            <p:ph type="sldNum" idx="12"/>
          </p:nvPr>
        </p:nvSpPr>
        <p:spPr>
          <a:xfrm>
            <a:off x="8251991" y="6333301"/>
            <a:ext cx="548699" cy="524699"/>
          </a:xfrm>
        </p:spPr>
        <p:txBody>
          <a:bodyPr/>
          <a:lstStyle/>
          <a:p>
            <a:pPr>
              <a:spcBef>
                <a:spcPts val="0"/>
              </a:spcBef>
              <a:buNone/>
            </a:pPr>
            <a:fld id="{00000000-1234-1234-1234-123412341234}" type="slidenum">
              <a:rPr lang="es" smtClean="0"/>
              <a:t>8</a:t>
            </a:fld>
            <a:endParaRPr lang="es" dirty="0"/>
          </a:p>
        </p:txBody>
      </p:sp>
    </p:spTree>
    <p:extLst>
      <p:ext uri="{BB962C8B-B14F-4D97-AF65-F5344CB8AC3E}">
        <p14:creationId xmlns:p14="http://schemas.microsoft.com/office/powerpoint/2010/main" val="131974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pPr>
              <a:spcBef>
                <a:spcPts val="0"/>
              </a:spcBef>
              <a:buNone/>
            </a:pPr>
            <a:fld id="{00000000-1234-1234-1234-123412341234}" type="slidenum">
              <a:rPr lang="es" smtClean="0"/>
              <a:t>9</a:t>
            </a:fld>
            <a:endParaRPr lang="es"/>
          </a:p>
        </p:txBody>
      </p:sp>
      <p:sp>
        <p:nvSpPr>
          <p:cNvPr id="6" name="Shape 63"/>
          <p:cNvSpPr txBox="1">
            <a:spLocks noGrp="1"/>
          </p:cNvSpPr>
          <p:nvPr>
            <p:ph type="title"/>
          </p:nvPr>
        </p:nvSpPr>
        <p:spPr>
          <a:xfrm>
            <a:off x="916442" y="3036627"/>
            <a:ext cx="7856497" cy="677078"/>
          </a:xfrm>
          <a:prstGeom prst="rect">
            <a:avLst/>
          </a:prstGeom>
        </p:spPr>
        <p:txBody>
          <a:bodyPr wrap="square">
            <a:spAutoFit/>
          </a:bodyPr>
          <a:lstStyle/>
          <a:p>
            <a:pPr algn="ctr"/>
            <a:r>
              <a:rPr lang="es-CO" sz="3200" dirty="0" smtClean="0">
                <a:solidFill>
                  <a:srgbClr val="C00000"/>
                </a:solidFill>
                <a:latin typeface="Calibri" pitchFamily="34" charset="0"/>
                <a:ea typeface="Josefin Sans" pitchFamily="2" charset="0"/>
              </a:rPr>
              <a:t>Diseño educativo de un AVA</a:t>
            </a:r>
            <a:endParaRPr sz="3200" dirty="0">
              <a:solidFill>
                <a:srgbClr val="C00000"/>
              </a:solidFill>
              <a:latin typeface="Calibri" pitchFamily="34" charset="0"/>
              <a:ea typeface="Josefin Sans" pitchFamily="2" charset="0"/>
            </a:endParaRPr>
          </a:p>
        </p:txBody>
      </p:sp>
    </p:spTree>
    <p:extLst>
      <p:ext uri="{BB962C8B-B14F-4D97-AF65-F5344CB8AC3E}">
        <p14:creationId xmlns:p14="http://schemas.microsoft.com/office/powerpoint/2010/main" val="1977658061"/>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1834</TotalTime>
  <Words>1944</Words>
  <Application>Microsoft Office PowerPoint</Application>
  <PresentationFormat>Presentación en pantalla (4:3)</PresentationFormat>
  <Paragraphs>170</Paragraphs>
  <Slides>22</Slides>
  <Notes>6</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simple-light</vt:lpstr>
      <vt:lpstr> Ambientes virtuales de aprendizaje - AVA  Ángela Valderrama Docente Programa Integración de Tecnologías a la Docencia </vt:lpstr>
      <vt:lpstr>Presentación de PowerPoint</vt:lpstr>
      <vt:lpstr>Presentación de PowerPoint</vt:lpstr>
      <vt:lpstr>Presentación de PowerPoint</vt:lpstr>
      <vt:lpstr>¿Qué o quién garantiza el aprendizaje en un ambiente virtual?</vt:lpstr>
      <vt:lpstr>Presentación de PowerPoint</vt:lpstr>
      <vt:lpstr>              ¿Qué actividades de aprendizaje se planean?</vt:lpstr>
      <vt:lpstr>¿Qué habilidades requiere el docente?</vt:lpstr>
      <vt:lpstr>Diseño educativo de un AVA</vt:lpstr>
      <vt:lpstr>Presentación de PowerPoint</vt:lpstr>
      <vt:lpstr>Presentación de PowerPoint</vt:lpstr>
      <vt:lpstr>Presentación de PowerPoint</vt:lpstr>
      <vt:lpstr>Presentación de PowerPoint</vt:lpstr>
      <vt:lpstr>Presentación de PowerPoint</vt:lpstr>
      <vt:lpstr>Plataforma Educativa</vt:lpstr>
      <vt:lpstr>Presentación de PowerPoint</vt:lpstr>
      <vt:lpstr>Presentación de PowerPoint</vt:lpstr>
      <vt:lpstr>Presentación de PowerPoint</vt:lpstr>
      <vt:lpstr>Presentación de PowerPoint</vt:lpstr>
      <vt:lpstr>Créditos de las imágenes</vt:lpstr>
      <vt:lpstr>Créditos de las imágenes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Ambientes virtuales de aprendizaje</dc:title>
  <dc:creator>EliceniaMU</dc:creator>
  <cp:lastModifiedBy>Ángela</cp:lastModifiedBy>
  <cp:revision>77</cp:revision>
  <dcterms:modified xsi:type="dcterms:W3CDTF">2016-07-25T18:11:09Z</dcterms:modified>
</cp:coreProperties>
</file>